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77" r:id="rId8"/>
    <p:sldId id="276" r:id="rId9"/>
    <p:sldId id="278" r:id="rId10"/>
    <p:sldId id="279" r:id="rId11"/>
    <p:sldId id="280" r:id="rId12"/>
    <p:sldId id="281" r:id="rId13"/>
    <p:sldId id="282" r:id="rId14"/>
    <p:sldId id="283" r:id="rId15"/>
    <p:sldId id="284" r:id="rId16"/>
    <p:sldId id="285" r:id="rId17"/>
    <p:sldId id="286" r:id="rId18"/>
    <p:sldId id="287" r:id="rId1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9" d="100"/>
          <a:sy n="69" d="100"/>
        </p:scale>
        <p:origin x="-546" y="-6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808163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pPr lvl="0"/>
            <a:r>
              <a:rPr lang="ru-RU" noProof="0" smtClean="0"/>
              <a:t>Образец заголовка</a:t>
            </a:r>
            <a:endParaRPr lang="en-US" noProof="0" smtClean="0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63938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ru-RU" noProof="0" smtClean="0"/>
              <a:t>Образец подзаголовка</a:t>
            </a:r>
            <a:endParaRPr lang="en-US" noProof="0" smtClean="0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4D91EAA-B4DA-4931-B904-60B8A7B6B6C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DE59C7A-FE61-4524-BB8B-C4521391676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613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973888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01688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5195FDA-0A3D-4866-9701-1B5F1C23F6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08095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4732569-144A-4ACA-8F94-D2FA697DCD5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3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416D27-751C-474D-871F-A12F057A249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71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016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92688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BC1C33-4966-4728-BF1F-7C5F4A9CBEF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9370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962BE2-AC4A-46F0-B405-EF400E2D806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3879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966F6F-6F0D-493F-A683-1218C53883A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8277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2D501B5-4CCA-44C0-8DD6-16D78F81790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1588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63E144-BCDA-4E15-95DA-3AA7110559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2166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E32C05-7898-42B0-9660-BE3A4BFC81DC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204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01688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801688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25F4D43A-2436-461F-9E97-DC67B36DF7C7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&#1054;&#1089;&#1085;&#1086;&#1074;&#1085;&#1099;&#1077;%20&#1086;&#1090;&#1083;&#1080;&#1095;&#1080;&#1103;%20&#1072;&#1074;&#1090;&#1086;&#1085;&#1086;&#1084;&#1085;&#1086;&#1075;&#1086;%20&#1060;&#1047;%2083.docx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637309"/>
            <a:ext cx="7772400" cy="3505200"/>
          </a:xfrm>
        </p:spPr>
        <p:txBody>
          <a:bodyPr/>
          <a:lstStyle/>
          <a:p>
            <a:r>
              <a:rPr lang="ru-RU" sz="2800" dirty="0" smtClean="0"/>
              <a:t>Федеральный закон Российской Федерации от 8 мая 2010 г. N 83-ФЗ "О внесении изменений в отдельные законодательные акты Российской Федерации в связи с совершенствованием правового положения государственных (муниципальных) учреждений"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Ответственность </a:t>
            </a:r>
            <a:r>
              <a:rPr lang="ru-RU" dirty="0"/>
              <a:t>учреждения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1446388"/>
              </p:ext>
            </p:extLst>
          </p:nvPr>
        </p:nvGraphicFramePr>
        <p:xfrm>
          <a:off x="247506" y="1336963"/>
          <a:ext cx="8589816" cy="51511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272"/>
                <a:gridCol w="2863272"/>
                <a:gridCol w="2863272"/>
              </a:tblGrid>
              <a:tr h="7150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9727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Отвечает по своим обязательствам закрепленным за ним имуществом, за исключением недвижимого имущества и особо ценного движимого имущества, закрепленных за ним учредителем или приобретенных автономным учреждением за счет средств, выделенных ему учредителем на приобретение этого имущества.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Отвечает по своим обязательствам всем имуществом, за исключением особо ценного движимого имущества, закрепленного за бюджетным учреждением собственником этого имущества или приобретенного бюджетным учреждением за счет выделенных таким собственником средств, а также недвижимого имущества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(пункт 2 статьи 120 ГК – вступает в силу с 01.01.2011г.)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Отвечает по своим обязательствам только денежными средствами.</a:t>
                      </a: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5375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Ответственность собственника имущества по обязательствам учреждения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7887422"/>
              </p:ext>
            </p:extLst>
          </p:nvPr>
        </p:nvGraphicFramePr>
        <p:xfrm>
          <a:off x="332509" y="1814944"/>
          <a:ext cx="8465127" cy="319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709"/>
                <a:gridCol w="2821709"/>
                <a:gridCol w="2821709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Собственник не несет ответственность по обязательствам автономного учреждения.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Собственник не несет ответственность по обязательствам бюджетного учреждения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(не применяется к отношениям, возникшим до 01.01.2011г.)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0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Собственник имущества несет субсидиарную ответственность по обязательствам казенного учреждения.</a:t>
                      </a:r>
                      <a:endParaRPr lang="ru-RU" sz="20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21129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2800" dirty="0"/>
              <a:t>Распоряжение имуществом, закрепленным на праве оперативного управления за учреждением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62565792"/>
              </p:ext>
            </p:extLst>
          </p:nvPr>
        </p:nvGraphicFramePr>
        <p:xfrm>
          <a:off x="221670" y="1584960"/>
          <a:ext cx="8797638" cy="52806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32546"/>
                <a:gridCol w="2932546"/>
                <a:gridCol w="2932546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Автономное учреждение без согласия учредителя не вправе распоряжаться недвижимым имуществом и особо ценным движимым имуществом, закрепленными за ним учредителем или приобретенными автономным учреждением за счет средств, выделенных ему учредителем на приобретение этого имущества. Остальным имуществом, в том числе недвижимым имуществом, автономное учреждение вправе распоряжаться самостоятельно (кроме крупных сделок и передачи имущества иным юридическим лицам в качестве учредителя или участника).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Бюджетное учреждении не вправе без согласия собственника распоряжаться особо ценным движимым имуществом, закрепленным за ним собственником или приобретенным бюджетным учреждением за счет средств, выделенных ему собственником на приобретение такого имущества, а также недвижимым имуществом. Остальным имуществом учреждение вправе распоряжаться самостоятельно, если иное не установлено законодательством.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  Согласие собственника имущества требуется на совершение крупных сделок (понятие крупной сделки аналогичное с понятием крупной сделки в отношении автономных учреждений, за исключением одного отличия: у автономного учреждения крупной сделкой признается сделка в единственном числе отвечающая определенным критериям, а у бюджетного учреждения это может быть и одна сделка и несколько взаимосвязанных сделок) и сделок с заинтересованностью.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Бюджетное учреждение не вправе совершать сделки с ценными бумагами, а также размещать денежные средства на депозитах в кредитных </a:t>
                      </a:r>
                      <a:r>
                        <a:rPr lang="ru-RU" sz="105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организациях</a:t>
                      </a: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вправе отчуждать или иным способом распоряжаться имуществом без согласия собственника имущества.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вправе приобретать и реализовать ценные бумаги и участвовать в товариществах на вере в качестве вкладчика</a:t>
                      </a: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8088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Доходы от приносящей доход деятельности и имущество, приобретенное за счет этих средств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53157622"/>
              </p:ext>
            </p:extLst>
          </p:nvPr>
        </p:nvGraphicFramePr>
        <p:xfrm>
          <a:off x="330633" y="1766454"/>
          <a:ext cx="8465127" cy="31963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709"/>
                <a:gridCol w="2821709"/>
                <a:gridCol w="2821709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Поступают в самостоятельное распоряжение автономного учреждения.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Поступают в самостоятельное распоряжение бюджетного учреждения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Поступают в соответствующий бюджет бюджетной системы РФ.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069193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Осуществление деятельности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3647181"/>
              </p:ext>
            </p:extLst>
          </p:nvPr>
        </p:nvGraphicFramePr>
        <p:xfrm>
          <a:off x="372197" y="1808018"/>
          <a:ext cx="8465127" cy="34747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709"/>
                <a:gridCol w="2821709"/>
                <a:gridCol w="2821709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Учредитель формирует задание в соответствии с предусмотренными уставом учреждения основными видами деятельности. Может осуществлять иные виды деятельности, предусмотренные уставом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Учредитель формирует задание в соответствии с предусмотренными уставом учреждения основными видами деятельности. Может осуществлять иные виды деятельности, предусмотренные уставом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Также формируется государственное задание, но оно не обязательно.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48637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688" y="274638"/>
            <a:ext cx="8229600" cy="847580"/>
          </a:xfrm>
        </p:spPr>
        <p:txBody>
          <a:bodyPr/>
          <a:lstStyle/>
          <a:p>
            <a:pPr algn="ctr"/>
            <a:r>
              <a:rPr lang="ru-RU" sz="3600" dirty="0"/>
              <a:t>Финансирование деятельности 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37942279"/>
              </p:ext>
            </p:extLst>
          </p:nvPr>
        </p:nvGraphicFramePr>
        <p:xfrm>
          <a:off x="247506" y="1115291"/>
          <a:ext cx="8465127" cy="4846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21709"/>
                <a:gridCol w="2821709"/>
                <a:gridCol w="2821709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Автономное учреждение в соответствии с Бюджетным кодексом РФ  не является получателем бюджетных средств.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осуществляется в виде  субсидии, все операции с денежными средствами осуществляются через расчетный счет в кредитной организации, открытой учреждением.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dirty="0" smtClean="0">
                        <a:effectLst/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Доходы от использования имущества по договорам аренды в соответствии с Бюджетным кодексом РФ не являются доходами соответствующего бюджета.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 виде субсидии, все операции с денежными средствами осуществляются через лицевые счета, открываемые в органах казначейского исполнения бюджета. Бюджетная смета не предусмотрена.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Доходы от использования имущества по договорам аренды в соответствии с Бюджетным кодексом РФ не являются доходами соответствующего бюджета.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Финансирование осуществляется в порядке, предусмотренном в настоящее время для бюджетных учреждений. Все операции с денежными средствами осуществляются через лицевые счета, открываемые в органах казначейского исполнения бюджета. Присутствует бюджетная смета.</a:t>
                      </a:r>
                      <a:endParaRPr lang="ru-RU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29389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18655" y="180110"/>
            <a:ext cx="8712633" cy="554182"/>
          </a:xfrm>
        </p:spPr>
        <p:txBody>
          <a:bodyPr/>
          <a:lstStyle/>
          <a:p>
            <a:pPr algn="ctr"/>
            <a:r>
              <a:rPr lang="ru-RU" sz="3600" dirty="0"/>
              <a:t>Участие в других юридических лицах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178707"/>
              </p:ext>
            </p:extLst>
          </p:nvPr>
        </p:nvGraphicFramePr>
        <p:xfrm>
          <a:off x="275215" y="921328"/>
          <a:ext cx="8674821" cy="5943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91607"/>
                <a:gridCol w="2891607"/>
                <a:gridCol w="2891607"/>
              </a:tblGrid>
              <a:tr h="849188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228194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Вправе участвовать в других юридических лицах с согласия собственника имущества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Вправе участвовать в других юридических лицах, за исключением участия в товариществах на вере в качестве вкладчика.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вправе передавать данным юридическим лицам особо ценное движимое имущество, закрепленное за ним собственником или приобретенное за счет средств, выделенных ему собственником на приобретение такого имущества, а также недвижимое имущество.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Не вправе выступать учредителем (участником) юридических лиц.</a:t>
                      </a:r>
                      <a:endParaRPr lang="ru-RU" sz="18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616810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0109" y="124691"/>
            <a:ext cx="8851179" cy="1292947"/>
          </a:xfrm>
        </p:spPr>
        <p:txBody>
          <a:bodyPr/>
          <a:lstStyle/>
          <a:p>
            <a:pPr algn="ctr"/>
            <a:r>
              <a:rPr lang="ru-RU" sz="3200" dirty="0"/>
              <a:t>Соблюдение принципа публичности деятельности, публикация обязательных информационных сообщений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515945"/>
              </p:ext>
            </p:extLst>
          </p:nvPr>
        </p:nvGraphicFramePr>
        <p:xfrm>
          <a:off x="193963" y="1586346"/>
          <a:ext cx="8839200" cy="5120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899735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412253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 обеспечивает открытость и доступность деятельности. Предусмотренные законом сведения о деятельности учреждения размещаются учредителем учреждения (главным распорядителем средств) на официальном сайте.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Установлена периодичность представления учреждением отчетов о деятельности учредителю – ежемесячно, ежеквартально, ежегодно.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 обеспечивает открытость и доступность деятельности. Предусмотренные законом сведения о деятельности учреждения размещаются учредителем учреждения (главным распорядителем средств) на официальном сайте.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Установлена периодичность представления учреждением отчетов о деятельности учредителю – ежемесячно, ежеквартально, ежегодно.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 обеспечивает открытость и доступность деятельности. Предусмотренные законом сведения о деятельности учреждения размещаются учредителем учреждения (главным распорядителем средств) на официальном сайте.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Установлена периодичность представления учреждением отчетов о деятельности учредителю – ежемесячно, ежеквартально, ежегодно.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54854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200" dirty="0"/>
              <a:t>Особенности реорганизации, ликвидации государственных (муниципальных) учреждений</a:t>
            </a: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2215942"/>
              </p:ext>
            </p:extLst>
          </p:nvPr>
        </p:nvGraphicFramePr>
        <p:xfrm>
          <a:off x="178233" y="1738746"/>
          <a:ext cx="8839200" cy="474145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46400"/>
                <a:gridCol w="2946400"/>
                <a:gridCol w="2946400"/>
              </a:tblGrid>
              <a:tr h="84886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8270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Порядок ликвидации учреждения установлен гражданским законодательством. Имущество после ликвидации, оставшееся после удовлетворения требований кредиторов поступает собственнику имущества – соответствующему публичному образованию.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Порядок ликвидации учреждения установлен гражданским законодательством. Имущество после ликвидации, оставшееся после удовлетворения требований кредиторов поступает собственнику имущества – соответствующему публичному образованию.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Порядок ликвидации учреждения установлен гражданским законодательством. Имущество после ликвидации, оставшееся после ликвидации поступает собственнику имущества – соответствующему публичному образованию.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Кредиторы ликвидируемого, реорганизуемого казенного учреждения не вправе требовать досрочного исполнения обязательств, прекращения обязательств и возмещения убытков.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79479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Основная цель изменений </a:t>
            </a:r>
            <a:endParaRPr lang="ru-RU" dirty="0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0124" y="1378527"/>
            <a:ext cx="8229600" cy="4525963"/>
          </a:xfrm>
        </p:spPr>
        <p:txBody>
          <a:bodyPr/>
          <a:lstStyle/>
          <a:p>
            <a:r>
              <a:rPr lang="ru-RU" dirty="0" smtClean="0"/>
              <a:t>- снижение темпов роста расходов бюджетов, создание условий и стимулов для сокращения внутренних издержек учреждений и привлечения ими дополнительных источников финансирования за счет осуществления коммерческой деятельности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8655" y="221673"/>
            <a:ext cx="8825345" cy="6181581"/>
          </a:xfrm>
        </p:spPr>
        <p:txBody>
          <a:bodyPr/>
          <a:lstStyle/>
          <a:p>
            <a:r>
              <a:rPr lang="ru-RU" sz="2800" dirty="0" smtClean="0"/>
              <a:t>Для проведения реформы бюджетной системы с 1 января 2011 года до 1 июля 2012 года установлен переходный период. Порядок применения действующих в настоящее время в бюджетной сфере нормативных документов, а также многочисленные мероприятия, которые планируется провести в ходе этого периода, обозначены в статье 33 Закона № 83-ФЗ. Все государственные и муниципальные учреждения будут делиться на три типа: автономные, бюджетные и казенные (п. 2 ст. 120 ГК РФ).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948275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Казенные учреждения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35527" y="1274618"/>
            <a:ext cx="8809615" cy="4809981"/>
          </a:xfrm>
        </p:spPr>
        <p:txBody>
          <a:bodyPr/>
          <a:lstStyle/>
          <a:p>
            <a:r>
              <a:rPr lang="ru-RU" sz="2400" dirty="0" smtClean="0"/>
              <a:t>отвечают по своим обязательствам находящимися в их распоряжении денежными средствами. При недостаточности средств субсидиарную ответственность по обязательствам казенных учреждений несет собственник имущества. Кроме того, для казенного учреждения, как и для бюджетного, не существует ограничений сфер деятельности, в которых возможно создание учреждения.</a:t>
            </a:r>
          </a:p>
          <a:p>
            <a:r>
              <a:rPr lang="ru-RU" sz="2400" dirty="0" smtClean="0"/>
              <a:t>могут осуществлять приносящую доходы деятельность, но доходы, полученные ими от этой деятельности, поступают в соответствующий бюджет бюджетной системы.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3360973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Бюджетное учреждение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574088" cy="4525963"/>
          </a:xfrm>
        </p:spPr>
        <p:txBody>
          <a:bodyPr/>
          <a:lstStyle/>
          <a:p>
            <a:r>
              <a:rPr lang="ru-RU" dirty="0" smtClean="0"/>
              <a:t> </a:t>
            </a:r>
            <a:r>
              <a:rPr lang="ru-RU" sz="2400" dirty="0" smtClean="0"/>
              <a:t>как и автономное, отвечает по своим обязательствам имуществом, находящимся у него на праве оперативного управления (за исключением недвижимого и особо ценного движимого).</a:t>
            </a:r>
          </a:p>
          <a:p>
            <a:r>
              <a:rPr lang="ru-RU" sz="2400" dirty="0" smtClean="0"/>
              <a:t>не вправе размещать денежные средства на депозитах в кредитных организациях, а также совершать сделки с ценными бумагами, если иное не предусмотрено федеральными законами. Запрет на получение банковских кредитов не определен.</a:t>
            </a:r>
          </a:p>
          <a:p>
            <a:pPr marL="0" indent="0">
              <a:buNone/>
            </a:pP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15471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Автономное учреждение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21673" y="1274618"/>
            <a:ext cx="8809615" cy="4851545"/>
          </a:xfrm>
        </p:spPr>
        <p:txBody>
          <a:bodyPr/>
          <a:lstStyle/>
          <a:p>
            <a:r>
              <a:rPr lang="ru-RU" sz="2400" dirty="0" smtClean="0"/>
              <a:t>в отличие от казенного и бюджетного учреждений, вправе открывать не только лицевые счета в территориальных органах Федерального казначейства (финансовых органах), но и счета в кредитных организациях. Кроме того, учреждениям данного типа разрешено размещать денежные средства на депозитах в кредитных организациях и совершать сделки с ценными бумагами.</a:t>
            </a:r>
          </a:p>
          <a:p>
            <a:r>
              <a:rPr lang="ru-RU" sz="2400" dirty="0" smtClean="0"/>
              <a:t>финансовое обеспечение деятельности автономного учреждения осуществляется за счет субсидии из соответствующего бюджета, аналогичная норма распространяется и на бюджетное учреждение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7309205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688" y="274638"/>
            <a:ext cx="8229600" cy="709035"/>
          </a:xfrm>
        </p:spPr>
        <p:txBody>
          <a:bodyPr/>
          <a:lstStyle/>
          <a:p>
            <a:r>
              <a:rPr lang="ru-RU" sz="3200" dirty="0" smtClean="0"/>
              <a:t>Отдельно статьей 31 Федерального закона № 83-ФЗ установлено следующее:</a:t>
            </a:r>
            <a:endParaRPr lang="ru-RU" sz="32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4691" y="1191492"/>
            <a:ext cx="8906597" cy="4934672"/>
          </a:xfrm>
        </p:spPr>
        <p:txBody>
          <a:bodyPr/>
          <a:lstStyle/>
          <a:p>
            <a:r>
              <a:rPr lang="ru-RU" sz="1800" dirty="0" smtClean="0"/>
              <a:t>органам государственной власти субъектов Российской Федерации, органам местного самоуправления  необходимо:</a:t>
            </a:r>
          </a:p>
          <a:p>
            <a:r>
              <a:rPr lang="ru-RU" sz="1800" dirty="0" smtClean="0"/>
              <a:t>1) принять до 1 декабря 2010 года нормативные правовые акты, в силу которых создаются казенные учреждения путем изменения типа бюджетных учреждений, действующих на дату принятия указанных нормативных правовых актов. Такие нормативные правовые акты должны содержать перечень казенных учреждений;</a:t>
            </a:r>
          </a:p>
          <a:p>
            <a:r>
              <a:rPr lang="ru-RU" sz="1800" dirty="0" smtClean="0"/>
              <a:t>2) утвердить до 1 января 2011 года в целях расчета субсидий подведомственным бюджетным учреждениям перечни недвижимого имущества, закрепленного за ними учредителем или приобретенного бюджетными учреждениями за счет средств, выделенных им учредителем на приобретение такого имущества;</a:t>
            </a:r>
          </a:p>
          <a:p>
            <a:r>
              <a:rPr lang="ru-RU" sz="1800" dirty="0" smtClean="0"/>
              <a:t>3) обеспечить до 1 марта 2011 года принятие решений об отнесении движимого имущества подведомственных бюджетных учреждений к особо ценному движимому имуществу;</a:t>
            </a:r>
          </a:p>
          <a:p>
            <a:r>
              <a:rPr lang="ru-RU" sz="1800" dirty="0" smtClean="0"/>
              <a:t>4) обеспечить до 1 декабря 2011 года внесение изменений в уставы подведомственных бюджетных и казенных учреждений.</a:t>
            </a:r>
          </a:p>
          <a:p>
            <a:pPr algn="r"/>
            <a:r>
              <a:rPr lang="ru-RU" sz="1800" dirty="0" smtClean="0">
                <a:hlinkClick r:id="rId2" action="ppaction://hlinkfile"/>
              </a:rPr>
              <a:t>отличия</a:t>
            </a:r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36260455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/>
              <a:t>Собственник</a:t>
            </a: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81390752"/>
              </p:ext>
            </p:extLst>
          </p:nvPr>
        </p:nvGraphicFramePr>
        <p:xfrm>
          <a:off x="512619" y="1385455"/>
          <a:ext cx="8063346" cy="36298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87782"/>
                <a:gridCol w="2687782"/>
                <a:gridCol w="2687782"/>
              </a:tblGrid>
              <a:tr h="12185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Автономное учреждение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Бюджетное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Казенное 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rgbClr val="002060"/>
                          </a:solidFill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учреждение</a:t>
                      </a:r>
                      <a:endParaRPr lang="ru-RU" sz="1800" dirty="0" smtClean="0">
                        <a:solidFill>
                          <a:srgbClr val="00206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/>
                      <a:endParaRPr lang="ru-RU" dirty="0"/>
                    </a:p>
                  </a:txBody>
                  <a:tcPr/>
                </a:tc>
              </a:tr>
              <a:tr h="241135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Российская Федерация, субъект Российской Федерации или муниципальное образование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Российская Федерация, субъект Российской Федерации или муниципальное образование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Российская Федерация, субъект Российской Федерации или муниципальное образование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09304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01688" y="274638"/>
            <a:ext cx="8229600" cy="902998"/>
          </a:xfrm>
        </p:spPr>
        <p:txBody>
          <a:bodyPr/>
          <a:lstStyle/>
          <a:p>
            <a:pPr algn="ctr"/>
            <a:r>
              <a:rPr lang="ru-RU" dirty="0"/>
              <a:t>Органы управления учреждением</a:t>
            </a: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51333260"/>
              </p:ext>
            </p:extLst>
          </p:nvPr>
        </p:nvGraphicFramePr>
        <p:xfrm>
          <a:off x="235529" y="1695670"/>
          <a:ext cx="8589816" cy="488711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63272"/>
                <a:gridCol w="2863272"/>
                <a:gridCol w="2863272"/>
              </a:tblGrid>
              <a:tr h="715021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Автономное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Бюджетное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Казенное</a:t>
                      </a:r>
                    </a:p>
                    <a:p>
                      <a:pPr algn="ctr"/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 учреждение</a:t>
                      </a:r>
                    </a:p>
                    <a:p>
                      <a:endParaRPr lang="ru-RU" dirty="0"/>
                    </a:p>
                  </a:txBody>
                  <a:tcPr/>
                </a:tc>
              </a:tr>
              <a:tr h="397271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Руководитель, наблюдательный совет, учредитель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Руководитель и иные органы, установленные учредительными документами в соответствии с федеральным законодательством, нормативно-правовыми актами Президента РФ, Правительства РФ, высшего исполнительного органа государственной власти субъекта РФ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effectLst/>
                          <a:latin typeface="Times New Roman"/>
                          <a:ea typeface="Times New Roman"/>
                          <a:cs typeface="Times New Roman"/>
                        </a:rPr>
                        <a:t>Руководитель и иные органы, установленные учредительными документами в соответствии с федеральным законодательством, нормативно-правовыми актами Президента РФ, Правительства РФ, высшего исполнительного органа государственной власти субъекта РФ</a:t>
                      </a:r>
                      <a:endParaRPr lang="ru-RU" sz="1800" dirty="0" smtClean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6185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карта России">
  <a:themeElements>
    <a:clrScheme name="Тема Office 1">
      <a:dk1>
        <a:srgbClr val="000000"/>
      </a:dk1>
      <a:lt1>
        <a:srgbClr val="D6DBEF"/>
      </a:lt1>
      <a:dk2>
        <a:srgbClr val="000000"/>
      </a:dk2>
      <a:lt2>
        <a:srgbClr val="B2B2B2"/>
      </a:lt2>
      <a:accent1>
        <a:srgbClr val="EFEBF7"/>
      </a:accent1>
      <a:accent2>
        <a:srgbClr val="B2BBE4"/>
      </a:accent2>
      <a:accent3>
        <a:srgbClr val="E8EAF6"/>
      </a:accent3>
      <a:accent4>
        <a:srgbClr val="000000"/>
      </a:accent4>
      <a:accent5>
        <a:srgbClr val="F6F3FA"/>
      </a:accent5>
      <a:accent6>
        <a:srgbClr val="A1A9CF"/>
      </a:accent6>
      <a:hlink>
        <a:srgbClr val="6379CE"/>
      </a:hlink>
      <a:folHlink>
        <a:srgbClr val="31459C"/>
      </a:folHlink>
    </a:clrScheme>
    <a:fontScheme name="Тема Office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Тема Office 1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EFEBF7"/>
        </a:accent1>
        <a:accent2>
          <a:srgbClr val="B2BBE4"/>
        </a:accent2>
        <a:accent3>
          <a:srgbClr val="E8EAF6"/>
        </a:accent3>
        <a:accent4>
          <a:srgbClr val="000000"/>
        </a:accent4>
        <a:accent5>
          <a:srgbClr val="F6F3FA"/>
        </a:accent5>
        <a:accent6>
          <a:srgbClr val="A1A9CF"/>
        </a:accent6>
        <a:hlink>
          <a:srgbClr val="6379CE"/>
        </a:hlink>
        <a:folHlink>
          <a:srgbClr val="3145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2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A0ABDA"/>
        </a:accent1>
        <a:accent2>
          <a:srgbClr val="7CB0CC"/>
        </a:accent2>
        <a:accent3>
          <a:srgbClr val="E8EAF6"/>
        </a:accent3>
        <a:accent4>
          <a:srgbClr val="000000"/>
        </a:accent4>
        <a:accent5>
          <a:srgbClr val="CDD2EA"/>
        </a:accent5>
        <a:accent6>
          <a:srgbClr val="709FB9"/>
        </a:accent6>
        <a:hlink>
          <a:srgbClr val="586BBE"/>
        </a:hlink>
        <a:folHlink>
          <a:srgbClr val="846B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3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D3D38E"/>
        </a:accent1>
        <a:accent2>
          <a:srgbClr val="DBAF8F"/>
        </a:accent2>
        <a:accent3>
          <a:srgbClr val="E8EAF6"/>
        </a:accent3>
        <a:accent4>
          <a:srgbClr val="000000"/>
        </a:accent4>
        <a:accent5>
          <a:srgbClr val="E6E6C6"/>
        </a:accent5>
        <a:accent6>
          <a:srgbClr val="C69E81"/>
        </a:accent6>
        <a:hlink>
          <a:srgbClr val="7C8BCC"/>
        </a:hlink>
        <a:folHlink>
          <a:srgbClr val="9292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4">
        <a:dk1>
          <a:srgbClr val="000000"/>
        </a:dk1>
        <a:lt1>
          <a:srgbClr val="D6DBEF"/>
        </a:lt1>
        <a:dk2>
          <a:srgbClr val="000000"/>
        </a:dk2>
        <a:lt2>
          <a:srgbClr val="B2B2B2"/>
        </a:lt2>
        <a:accent1>
          <a:srgbClr val="C5C56A"/>
        </a:accent1>
        <a:accent2>
          <a:srgbClr val="7C8BCC"/>
        </a:accent2>
        <a:accent3>
          <a:srgbClr val="E8EAF6"/>
        </a:accent3>
        <a:accent4>
          <a:srgbClr val="000000"/>
        </a:accent4>
        <a:accent5>
          <a:srgbClr val="DFDFB9"/>
        </a:accent5>
        <a:accent6>
          <a:srgbClr val="707DB9"/>
        </a:accent6>
        <a:hlink>
          <a:srgbClr val="B68F47"/>
        </a:hlink>
        <a:folHlink>
          <a:srgbClr val="B6478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5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EFEBF7"/>
        </a:accent1>
        <a:accent2>
          <a:srgbClr val="B2BBE4"/>
        </a:accent2>
        <a:accent3>
          <a:srgbClr val="FFFFFF"/>
        </a:accent3>
        <a:accent4>
          <a:srgbClr val="000000"/>
        </a:accent4>
        <a:accent5>
          <a:srgbClr val="F6F3FA"/>
        </a:accent5>
        <a:accent6>
          <a:srgbClr val="A1A9CF"/>
        </a:accent6>
        <a:hlink>
          <a:srgbClr val="6379CE"/>
        </a:hlink>
        <a:folHlink>
          <a:srgbClr val="31459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6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A0ABDA"/>
        </a:accent1>
        <a:accent2>
          <a:srgbClr val="7CB0CC"/>
        </a:accent2>
        <a:accent3>
          <a:srgbClr val="FFFFFF"/>
        </a:accent3>
        <a:accent4>
          <a:srgbClr val="000000"/>
        </a:accent4>
        <a:accent5>
          <a:srgbClr val="CDD2EA"/>
        </a:accent5>
        <a:accent6>
          <a:srgbClr val="709FB9"/>
        </a:accent6>
        <a:hlink>
          <a:srgbClr val="586BBE"/>
        </a:hlink>
        <a:folHlink>
          <a:srgbClr val="846BC5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7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D3D38E"/>
        </a:accent1>
        <a:accent2>
          <a:srgbClr val="DBAF8F"/>
        </a:accent2>
        <a:accent3>
          <a:srgbClr val="FFFFFF"/>
        </a:accent3>
        <a:accent4>
          <a:srgbClr val="000000"/>
        </a:accent4>
        <a:accent5>
          <a:srgbClr val="E6E6C6"/>
        </a:accent5>
        <a:accent6>
          <a:srgbClr val="C69E81"/>
        </a:accent6>
        <a:hlink>
          <a:srgbClr val="7C8BCC"/>
        </a:hlink>
        <a:folHlink>
          <a:srgbClr val="9292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Тема Office 8">
        <a:dk1>
          <a:srgbClr val="000000"/>
        </a:dk1>
        <a:lt1>
          <a:srgbClr val="FFFFFF"/>
        </a:lt1>
        <a:dk2>
          <a:srgbClr val="000000"/>
        </a:dk2>
        <a:lt2>
          <a:srgbClr val="B2B2B2"/>
        </a:lt2>
        <a:accent1>
          <a:srgbClr val="C5C56A"/>
        </a:accent1>
        <a:accent2>
          <a:srgbClr val="7C8BCC"/>
        </a:accent2>
        <a:accent3>
          <a:srgbClr val="FFFFFF"/>
        </a:accent3>
        <a:accent4>
          <a:srgbClr val="000000"/>
        </a:accent4>
        <a:accent5>
          <a:srgbClr val="DFDFB9"/>
        </a:accent5>
        <a:accent6>
          <a:srgbClr val="707DB9"/>
        </a:accent6>
        <a:hlink>
          <a:srgbClr val="B68F47"/>
        </a:hlink>
        <a:folHlink>
          <a:srgbClr val="B647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карта России</Template>
  <TotalTime>498</TotalTime>
  <Words>1593</Words>
  <Application>Microsoft Office PowerPoint</Application>
  <PresentationFormat>Экран (4:3)</PresentationFormat>
  <Paragraphs>144</Paragraphs>
  <Slides>18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карта России</vt:lpstr>
      <vt:lpstr>Федеральный закон Российской Федерации от 8 мая 2010 г. N 83-ФЗ "О внесении изменений в отдельные законодательные акты Российской Федерации в связи с совершенствованием правового положения государственных (муниципальных) учреждений"</vt:lpstr>
      <vt:lpstr>Основная цель изменений </vt:lpstr>
      <vt:lpstr>Презентация PowerPoint</vt:lpstr>
      <vt:lpstr>Казенные учреждения </vt:lpstr>
      <vt:lpstr>Бюджетное учреждение</vt:lpstr>
      <vt:lpstr>Автономное учреждение</vt:lpstr>
      <vt:lpstr>Отдельно статьей 31 Федерального закона № 83-ФЗ установлено следующее:</vt:lpstr>
      <vt:lpstr>Собственник</vt:lpstr>
      <vt:lpstr>Органы управления учреждением</vt:lpstr>
      <vt:lpstr>Ответственность учреждения</vt:lpstr>
      <vt:lpstr>Ответственность собственника имущества по обязательствам учреждения</vt:lpstr>
      <vt:lpstr>Распоряжение имуществом, закрепленным на праве оперативного управления за учреждением</vt:lpstr>
      <vt:lpstr>Доходы от приносящей доход деятельности и имущество, приобретенное за счет этих средств</vt:lpstr>
      <vt:lpstr>Осуществление деятельности </vt:lpstr>
      <vt:lpstr>Финансирование деятельности </vt:lpstr>
      <vt:lpstr>Участие в других юридических лицах</vt:lpstr>
      <vt:lpstr>Соблюдение принципа публичности деятельности, публикация обязательных информационных сообщений</vt:lpstr>
      <vt:lpstr>Особенности реорганизации, ликвидации государственных (муниципальных) учреждений</vt:lpstr>
    </vt:vector>
  </TitlesOfParts>
  <Company>ms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home</dc:creator>
  <cp:lastModifiedBy>home</cp:lastModifiedBy>
  <cp:revision>15</cp:revision>
  <dcterms:created xsi:type="dcterms:W3CDTF">2012-03-18T09:37:42Z</dcterms:created>
  <dcterms:modified xsi:type="dcterms:W3CDTF">2012-03-28T16:11:29Z</dcterms:modified>
</cp:coreProperties>
</file>