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106" d="100"/>
          <a:sy n="106" d="100"/>
        </p:scale>
        <p:origin x="166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D0C7F7-C401-42B0-A262-891B5A71285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00FAA7-1178-47CA-B3A3-8E66B78E4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0C7F7-C401-42B0-A262-891B5A71285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0FAA7-1178-47CA-B3A3-8E66B78E4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0C7F7-C401-42B0-A262-891B5A71285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0FAA7-1178-47CA-B3A3-8E66B78E4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0C7F7-C401-42B0-A262-891B5A71285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0FAA7-1178-47CA-B3A3-8E66B78E42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0C7F7-C401-42B0-A262-891B5A71285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0FAA7-1178-47CA-B3A3-8E66B78E42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0C7F7-C401-42B0-A262-891B5A71285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0FAA7-1178-47CA-B3A3-8E66B78E42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0C7F7-C401-42B0-A262-891B5A71285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0FAA7-1178-47CA-B3A3-8E66B78E4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0C7F7-C401-42B0-A262-891B5A71285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0FAA7-1178-47CA-B3A3-8E66B78E42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0C7F7-C401-42B0-A262-891B5A71285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0FAA7-1178-47CA-B3A3-8E66B78E4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D0C7F7-C401-42B0-A262-891B5A71285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0FAA7-1178-47CA-B3A3-8E66B78E4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D0C7F7-C401-42B0-A262-891B5A71285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00FAA7-1178-47CA-B3A3-8E66B78E42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D0C7F7-C401-42B0-A262-891B5A712853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00FAA7-1178-47CA-B3A3-8E66B78E4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32403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  <a:t>Развитие образовательной среды через расширение сотрудничества школы с учреждениями города и региона, сохранение уровня качества образования и его повышение за счет перехода на индивидуальные образовательные маршруты обучения детей.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cs typeface="Arabic Typesetting" pitchFamily="66" charset="-78"/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3554" name="AutoShape 2" descr="ÐÐ°ÑÑÐ¸Ð½ÐºÐ¸ Ð¿Ð¾ Ð·Ð°Ð¿ÑÐ¾ÑÑ ÐºÐ°ÑÑÐ¸Ð½ÐºÐ° Ð²Ð·Ð°Ð¸Ð¼Ð¾Ð²ÑÐ³Ð¾Ð´Ð½Ð¾Ðµ ÑÐ¾ÑÑÑÐ´Ð½Ð¸ÑÐµ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ÐÐ°ÑÑÐ¸Ð½ÐºÐ¸ Ð¿Ð¾ Ð·Ð°Ð¿ÑÐ¾ÑÑ ÐºÐ°ÑÑÐ¸Ð½ÐºÐ° Ð²Ð·Ð°Ð¸Ð¼Ð¾Ð²ÑÐ³Ð¾Ð´Ð½Ð¾Ðµ ÑÐ¾ÑÑÑÐ´Ð½Ð¸ÑÐµ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ÐÐ°ÑÑÐ¸Ð½ÐºÐ¸ Ð¿Ð¾ Ð·Ð°Ð¿ÑÐ¾ÑÑ ÐºÐ°ÑÑÐ¸Ð½ÐºÐ° Ð²Ð·Ð°Ð¸Ð¼Ð¾Ð²ÑÐ³Ð¾Ð´Ð½Ð¾Ðµ ÑÐ¾ÑÑÑÐ´Ð½Ð¸ÑÐµ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ÐÐ°ÑÑÐ¸Ð½ÐºÐ¸ Ð¿Ð¾ Ð·Ð°Ð¿ÑÐ¾ÑÑ ÐºÐ°ÑÑÐ¸Ð½ÐºÐ° Ð²Ð·Ð°Ð¸Ð¼Ð¾Ð²ÑÐ³Ð¾Ð´Ð½Ð¾Ðµ ÑÐ¾ÑÑÑÐ´Ð½Ð¸ÑÐµ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764704"/>
            <a:ext cx="1709936" cy="1496194"/>
          </a:xfrm>
          <a:prstGeom prst="rect">
            <a:avLst/>
          </a:prstGeom>
        </p:spPr>
      </p:pic>
      <p:pic>
        <p:nvPicPr>
          <p:cNvPr id="9" name="Рисунок 8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92696"/>
            <a:ext cx="2657750" cy="1512168"/>
          </a:xfrm>
          <a:prstGeom prst="rect">
            <a:avLst/>
          </a:prstGeom>
        </p:spPr>
      </p:pic>
      <p:pic>
        <p:nvPicPr>
          <p:cNvPr id="10" name="Рисунок 9" descr="школа №2_лого цветно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32656"/>
            <a:ext cx="1829927" cy="18299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Мобильность</a:t>
            </a:r>
          </a:p>
          <a:p>
            <a:r>
              <a:rPr lang="ru-RU" dirty="0" smtClean="0"/>
              <a:t> -        Овладение педагогами школы современными образовательными технологиями, методами и приемами, направленными на личностно-ориентированное обучение</a:t>
            </a:r>
          </a:p>
          <a:p>
            <a:r>
              <a:rPr lang="ru-RU" dirty="0" smtClean="0"/>
              <a:t>-        Обеспечение библиотек школы современной учебно-методической и художественной литературой и доступа учащихся и педагогов к необходимым Интернет-ресурсам </a:t>
            </a:r>
          </a:p>
          <a:p>
            <a:r>
              <a:rPr lang="ru-RU" dirty="0" smtClean="0"/>
              <a:t>-        Повышение квалификации педагогов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Мероприятия, направленные на достижение оптимального значения данной характеристики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Обобщенность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-        Вовлечение педагогов, учащихся и родителей в органы школьного самоуправления </a:t>
            </a:r>
          </a:p>
          <a:p>
            <a:r>
              <a:rPr lang="ru-RU" dirty="0" smtClean="0"/>
              <a:t>-        Вовлечение педагогов, учащихся и родителей в коллективные творческие дела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Мероприятия, направленные на достижение оптимального значения данной характеристики</a:t>
            </a:r>
            <a:endParaRPr lang="ru-RU" sz="2800" dirty="0"/>
          </a:p>
        </p:txBody>
      </p:sp>
      <p:pic>
        <p:nvPicPr>
          <p:cNvPr id="6146" name="Picture 2" descr="ÐÐ°ÑÑÐ¸Ð½ÐºÐ¸ Ð¿Ð¾ Ð·Ð°Ð¿ÑÐ¾ÑÑ ÐºÐ°ÑÑÐ¸Ð½ÐºÐ¸ Ð¾ ÑÐºÐ¾Ð»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93096"/>
            <a:ext cx="4392488" cy="2362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/>
              <a:t>Осознаваемость</a:t>
            </a:r>
            <a:endParaRPr lang="ru-RU" b="1" dirty="0" smtClean="0"/>
          </a:p>
          <a:p>
            <a:r>
              <a:rPr lang="ru-RU" dirty="0" smtClean="0"/>
              <a:t> -        Регулярное обновление информации на сайте школы </a:t>
            </a:r>
          </a:p>
          <a:p>
            <a:r>
              <a:rPr lang="ru-RU" dirty="0" smtClean="0"/>
              <a:t>-        Проведение мастер-классов для родителей </a:t>
            </a:r>
          </a:p>
          <a:p>
            <a:r>
              <a:rPr lang="ru-RU" dirty="0" smtClean="0"/>
              <a:t>-        Проведение традиционных школьных праздников с участием педагогов, учащихся, родителей </a:t>
            </a:r>
          </a:p>
          <a:p>
            <a:r>
              <a:rPr lang="ru-RU" dirty="0" smtClean="0"/>
              <a:t>-        Проведение родительских конференций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Мероприятия, направленные на достижение оптимального значения данной характеристики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Устойчивость </a:t>
            </a:r>
          </a:p>
          <a:p>
            <a:r>
              <a:rPr lang="ru-RU" dirty="0" smtClean="0"/>
              <a:t>-        Удовлетворение профессиональных запросов педагогов: расписание уроков, оснащенность кабинетов, повышение квалификации и т. п. </a:t>
            </a:r>
          </a:p>
          <a:p>
            <a:r>
              <a:rPr lang="ru-RU" dirty="0" smtClean="0"/>
              <a:t>-        Удовлетворение образовательных запросов учащихся их родителей </a:t>
            </a:r>
          </a:p>
          <a:p>
            <a:r>
              <a:rPr lang="ru-RU" dirty="0" smtClean="0"/>
              <a:t>-        Обеспечение индивидуального подхода к учащимся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Мероприятия, направленные на достижение оптимального значения </a:t>
            </a:r>
            <a:r>
              <a:rPr lang="ru-RU" sz="2800" dirty="0" err="1" smtClean="0"/>
              <a:t>даной</a:t>
            </a:r>
            <a:r>
              <a:rPr lang="ru-RU" sz="2800" dirty="0" smtClean="0"/>
              <a:t> характеристики</a:t>
            </a:r>
            <a:endParaRPr lang="ru-RU" sz="2800" dirty="0"/>
          </a:p>
        </p:txBody>
      </p:sp>
      <p:pic>
        <p:nvPicPr>
          <p:cNvPr id="4100" name="Picture 4" descr="ÐÐ°ÑÑÐ¸Ð½ÐºÐ¸ Ð¿Ð¾ Ð·Ð°Ð¿ÑÐ¾ÑÑ ÐºÐ°ÑÑÐ¸Ð½ÐºÐ¸ Ð¾ ÑÐºÐ¾Ð»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013176"/>
            <a:ext cx="2408929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Широта</a:t>
            </a:r>
            <a:r>
              <a:rPr lang="ru-RU" dirty="0" smtClean="0"/>
              <a:t>  </a:t>
            </a:r>
          </a:p>
          <a:p>
            <a:r>
              <a:rPr lang="ru-RU" dirty="0" smtClean="0"/>
              <a:t>-        Организация и проведение городских, межрегиональных экскурсий </a:t>
            </a:r>
          </a:p>
          <a:p>
            <a:r>
              <a:rPr lang="ru-RU" dirty="0" smtClean="0"/>
              <a:t>-        Посещение учащимися учреждений дополнительного образования, центров детского творчества </a:t>
            </a:r>
          </a:p>
          <a:p>
            <a:r>
              <a:rPr lang="ru-RU" dirty="0" smtClean="0"/>
              <a:t>-        Организация сотрудничества с центром молодежи, спортивными детско-юношескими организациями, психологическими центрами и др.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Мероприятия, направленные на достижение оптимального значения данной характеристики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Эмоциональность</a:t>
            </a:r>
          </a:p>
          <a:p>
            <a:r>
              <a:rPr lang="ru-RU" dirty="0" smtClean="0"/>
              <a:t> -        Проведение психолого-педагогических консультаций для родителей на постоянной основе</a:t>
            </a:r>
          </a:p>
          <a:p>
            <a:r>
              <a:rPr lang="ru-RU" dirty="0" smtClean="0"/>
              <a:t> -        Внедрение программы по предупреждению профессионального выгорания средствами педагогической рефлексии </a:t>
            </a:r>
          </a:p>
          <a:p>
            <a:r>
              <a:rPr lang="ru-RU" dirty="0" smtClean="0"/>
              <a:t>-        Ведение психолого-педагогического сопровождения учебно-воспитательного процесса </a:t>
            </a:r>
          </a:p>
          <a:p>
            <a:r>
              <a:rPr lang="ru-RU" dirty="0" smtClean="0"/>
              <a:t>-        Проведение индивидуальных и групповых тренингов для учащихся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Мероприятия, направленные на достижение оптимального значения данной характеристики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32656"/>
            <a:ext cx="3816424" cy="4134459"/>
          </a:xfrm>
        </p:spPr>
      </p:pic>
      <p:sp>
        <p:nvSpPr>
          <p:cNvPr id="5" name="TextBox 4"/>
          <p:cNvSpPr txBox="1"/>
          <p:nvPr/>
        </p:nvSpPr>
        <p:spPr>
          <a:xfrm>
            <a:off x="1763688" y="450912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0365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как социальной системы эмоционального климата, личностного благополучия, особенностей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микрокультуры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качества воспитательно-образовательного процесса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Образовательная среда оценивается в терминах «эффективности школы» </a:t>
            </a:r>
            <a:endParaRPr lang="ru-RU" sz="2800" dirty="0"/>
          </a:p>
        </p:txBody>
      </p:sp>
      <p:sp>
        <p:nvSpPr>
          <p:cNvPr id="26626" name="AutoShape 2" descr="ÐÐ°ÑÑÐ¸Ð½ÐºÐ¸ Ð¿Ð¾ Ð·Ð°Ð¿ÑÐ¾ÑÑ ÐºÐ°ÑÑÐ¸Ð½ÐºÐ¸ Ð¾ ÑÐºÐ¾Ð»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Без названия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284984"/>
            <a:ext cx="3384376" cy="30146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17097"/>
            <a:ext cx="8640960" cy="64807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-        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  пространственно-предметный, т. е. пространственно-предметные условия и возможности осуществления обучения, воспитания и социализации обучающихся,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-          социальный, т. е. пространство условий и возможностей, которое создается в межличностном взаимодействии между субъектами учебно-воспитательного процесса (обучающимися, педагогами, администрацией, родителями, психологами и др.),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         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психодидактический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т. е. комплекс образовательных технологий (содержания и методов обучения и воспитания), построенных на тех или иных психологических и дидактических основаниях.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Структура образовательной среды включает в себя три базовых компонента: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         активность </a:t>
            </a:r>
          </a:p>
          <a:p>
            <a:r>
              <a:rPr lang="ru-RU" dirty="0" smtClean="0"/>
              <a:t>          </a:t>
            </a:r>
            <a:r>
              <a:rPr lang="ru-RU" dirty="0" err="1" smtClean="0"/>
              <a:t>доминантность</a:t>
            </a:r>
            <a:endParaRPr lang="ru-RU" dirty="0" smtClean="0"/>
          </a:p>
          <a:p>
            <a:r>
              <a:rPr lang="ru-RU" dirty="0" smtClean="0"/>
              <a:t>           интенсивность</a:t>
            </a:r>
          </a:p>
          <a:p>
            <a:r>
              <a:rPr lang="ru-RU" dirty="0" smtClean="0"/>
              <a:t>           когерентность (согласованность) </a:t>
            </a:r>
          </a:p>
          <a:p>
            <a:r>
              <a:rPr lang="ru-RU" dirty="0" smtClean="0"/>
              <a:t>          мобильность</a:t>
            </a:r>
          </a:p>
          <a:p>
            <a:r>
              <a:rPr lang="ru-RU" dirty="0" smtClean="0"/>
              <a:t>           обобщенность</a:t>
            </a:r>
          </a:p>
          <a:p>
            <a:r>
              <a:rPr lang="ru-RU" dirty="0" smtClean="0"/>
              <a:t>           </a:t>
            </a:r>
            <a:r>
              <a:rPr lang="ru-RU" dirty="0" err="1" smtClean="0"/>
              <a:t>осознаваемость</a:t>
            </a:r>
            <a:r>
              <a:rPr lang="ru-RU" dirty="0" smtClean="0"/>
              <a:t> </a:t>
            </a:r>
          </a:p>
          <a:p>
            <a:r>
              <a:rPr lang="ru-RU" dirty="0" smtClean="0"/>
              <a:t>          устойчивость</a:t>
            </a:r>
          </a:p>
          <a:p>
            <a:r>
              <a:rPr lang="ru-RU" dirty="0" smtClean="0"/>
              <a:t>          широта</a:t>
            </a:r>
          </a:p>
          <a:p>
            <a:r>
              <a:rPr lang="ru-RU" dirty="0" smtClean="0"/>
              <a:t>           эмоциональность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Для создания образовательной среды можно выделить следующие характеристики :</a:t>
            </a:r>
            <a:endParaRPr lang="ru-RU" sz="2800" dirty="0"/>
          </a:p>
        </p:txBody>
      </p:sp>
      <p:pic>
        <p:nvPicPr>
          <p:cNvPr id="12290" name="Picture 2" descr="ÐÐ°ÑÑÐ¸Ð½ÐºÐ¸ Ð¿Ð¾ Ð·Ð°Ð¿ÑÐ¾ÑÑ ÐºÐ°ÑÑÐ¸Ð½ÐºÐ¸ Ð¾ ÑÐºÐ¾Ð»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56992"/>
            <a:ext cx="324063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Активность</a:t>
            </a:r>
          </a:p>
          <a:p>
            <a:r>
              <a:rPr lang="ru-RU" dirty="0" smtClean="0"/>
              <a:t> -        Обеспечение участия детей в конкурсах, смотрах различного уровня</a:t>
            </a:r>
          </a:p>
          <a:p>
            <a:r>
              <a:rPr lang="ru-RU" dirty="0" smtClean="0"/>
              <a:t> -        Организация семинаров, круглых столов, открытых уроков для педагогов района, округа</a:t>
            </a:r>
          </a:p>
          <a:p>
            <a:r>
              <a:rPr lang="ru-RU" dirty="0" smtClean="0"/>
              <a:t> -        Обеспечение участия педагогов школы в семинарах, круглых столах, конференциях различного уровня </a:t>
            </a:r>
          </a:p>
          <a:p>
            <a:r>
              <a:rPr lang="ru-RU" dirty="0" smtClean="0"/>
              <a:t>-        Информирование педагогов о возможности публикации своих методических разработок, материалов исследований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Мероприятия, направленные на достижение оптимального значения данной характеристики</a:t>
            </a:r>
            <a:endParaRPr lang="ru-RU" sz="2800" dirty="0"/>
          </a:p>
        </p:txBody>
      </p:sp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373216"/>
            <a:ext cx="2352123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err="1" smtClean="0"/>
              <a:t>Доминантность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-        Организация дней открытых дверей, открытых уроков, мастер-классов для родителей и общественности </a:t>
            </a:r>
          </a:p>
          <a:p>
            <a:r>
              <a:rPr lang="ru-RU" dirty="0" smtClean="0"/>
              <a:t>-        Организация школьных мероприятий, спектаклей с участием родителей</a:t>
            </a:r>
          </a:p>
          <a:p>
            <a:r>
              <a:rPr lang="ru-RU" dirty="0" smtClean="0"/>
              <a:t> -        Обеспечение стабильности основного состава педагогического коллектива за счет удовлетворения профессиональных запросов педагогов: расписание уроков, оснащенность кабинетов, повышение квалификации и т. п.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Мероприятия, направленные на достижение оптимального значения данной характеристики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Интенсивность </a:t>
            </a:r>
          </a:p>
          <a:p>
            <a:r>
              <a:rPr lang="ru-RU" dirty="0" smtClean="0"/>
              <a:t>-        Обеспечение образовательных запросов учащихся и родителей за счет организации факультативов, кружков различной направленности </a:t>
            </a:r>
          </a:p>
          <a:p>
            <a:r>
              <a:rPr lang="ru-RU" dirty="0" smtClean="0"/>
              <a:t>-        Усиление экскурсионной работы</a:t>
            </a:r>
          </a:p>
          <a:p>
            <a:r>
              <a:rPr lang="ru-RU" dirty="0" smtClean="0"/>
              <a:t> -        Обеспечение запросов учащихся и их родителей за счет внеклассной и внеурочной деятельности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Мероприятия, направленные на достижение оптимального значения данной характеристики</a:t>
            </a:r>
            <a:endParaRPr lang="ru-RU" sz="2800" dirty="0"/>
          </a:p>
        </p:txBody>
      </p:sp>
      <p:pic>
        <p:nvPicPr>
          <p:cNvPr id="9218" name="Picture 2" descr="ÐÐ°ÑÑÐ¸Ð½ÐºÐ¸ Ð¿Ð¾ Ð·Ð°Ð¿ÑÐ¾ÑÑ ÐºÐ°ÑÑÐ¸Ð½ÐºÐ¸ Ñ ÑÐºÑÐºÑÑÑÐ¸ÑÐ¼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941168"/>
            <a:ext cx="2916324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Когерентность </a:t>
            </a:r>
          </a:p>
          <a:p>
            <a:r>
              <a:rPr lang="ru-RU" dirty="0" smtClean="0"/>
              <a:t>-        Установление и поддержание связей с ВУЗами (КГУ), </a:t>
            </a:r>
            <a:r>
              <a:rPr lang="ru-RU" dirty="0" err="1" smtClean="0"/>
              <a:t>ССУЗами</a:t>
            </a:r>
            <a:r>
              <a:rPr lang="ru-RU" dirty="0" smtClean="0"/>
              <a:t> (Педагогический </a:t>
            </a:r>
            <a:r>
              <a:rPr lang="ru-RU" dirty="0" err="1" smtClean="0"/>
              <a:t>галический</a:t>
            </a:r>
            <a:r>
              <a:rPr lang="ru-RU" dirty="0" smtClean="0"/>
              <a:t> колледж , БТЖТ, БОКИ, БТГП) </a:t>
            </a:r>
          </a:p>
          <a:p>
            <a:r>
              <a:rPr lang="ru-RU" dirty="0" smtClean="0"/>
              <a:t>-        Установление связей с издательствами, средствами массовой информации.</a:t>
            </a:r>
          </a:p>
          <a:p>
            <a:r>
              <a:rPr lang="ru-RU" dirty="0" smtClean="0"/>
              <a:t> -        Установление и поддержание связей с организациями повышения квалификации: КОИРО, дистанционное обучение</a:t>
            </a:r>
          </a:p>
          <a:p>
            <a:r>
              <a:rPr lang="ru-RU" dirty="0" smtClean="0"/>
              <a:t>Организация и проведение межшкольных конференций защиты проектных работ учащихся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Мероприятия, направленные на достижение оптимального значения данной характеристики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</TotalTime>
  <Words>181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Arabic Typesetting</vt:lpstr>
      <vt:lpstr>Lucida Sans Unicode</vt:lpstr>
      <vt:lpstr>Verdana</vt:lpstr>
      <vt:lpstr>Wingdings 2</vt:lpstr>
      <vt:lpstr>Wingdings 3</vt:lpstr>
      <vt:lpstr>Открытая</vt:lpstr>
      <vt:lpstr>Развитие образовательной среды через расширение сотрудничества школы с учреждениями города и региона, сохранение уровня качества образования и его повышение за счет перехода на индивидуальные образовательные маршруты обучения детей. </vt:lpstr>
      <vt:lpstr>Образовательная среда оценивается в терминах «эффективности школы» </vt:lpstr>
      <vt:lpstr>Презентация PowerPoint</vt:lpstr>
      <vt:lpstr>Структура образовательной среды включает в себя три базовых компонента: </vt:lpstr>
      <vt:lpstr>Для создания образовательной среды можно выделить следующие характеристики :</vt:lpstr>
      <vt:lpstr>Мероприятия, направленные на достижение оптимального значения данной характеристики</vt:lpstr>
      <vt:lpstr>Мероприятия, направленные на достижение оптимального значения данной характеристики</vt:lpstr>
      <vt:lpstr>Мероприятия, направленные на достижение оптимального значения данной характеристики</vt:lpstr>
      <vt:lpstr>Мероприятия, направленные на достижение оптимального значения данной характеристики</vt:lpstr>
      <vt:lpstr>Мероприятия, направленные на достижение оптимального значения данной характеристики</vt:lpstr>
      <vt:lpstr>Мероприятия, направленные на достижение оптимального значения данной характеристики</vt:lpstr>
      <vt:lpstr>Мероприятия, направленные на достижение оптимального значения данной характеристики</vt:lpstr>
      <vt:lpstr>Мероприятия, направленные на достижение оптимального значения даной характеристики</vt:lpstr>
      <vt:lpstr>Мероприятия, направленные на достижение оптимального значения данной характеристики</vt:lpstr>
      <vt:lpstr>Мероприятия, направленные на достижение оптимального значения данной характеристики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образовательной среды через расширение сотрудничества школы с учреждениями города и региона, сохранение уровня качества образования и его повышение за счет перехода на индивидуальные образовательные маршруты обучения детей.</dc:title>
  <dc:creator>завуч</dc:creator>
  <cp:lastModifiedBy>Admin</cp:lastModifiedBy>
  <cp:revision>18</cp:revision>
  <dcterms:created xsi:type="dcterms:W3CDTF">2018-11-07T12:08:03Z</dcterms:created>
  <dcterms:modified xsi:type="dcterms:W3CDTF">2021-01-08T19:04:38Z</dcterms:modified>
</cp:coreProperties>
</file>