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73"/>
  </p:notesMasterIdLst>
  <p:sldIdLst>
    <p:sldId id="256" r:id="rId3"/>
    <p:sldId id="343" r:id="rId4"/>
    <p:sldId id="478" r:id="rId5"/>
    <p:sldId id="480" r:id="rId6"/>
    <p:sldId id="519" r:id="rId7"/>
    <p:sldId id="520" r:id="rId8"/>
    <p:sldId id="521" r:id="rId9"/>
    <p:sldId id="522" r:id="rId10"/>
    <p:sldId id="526" r:id="rId11"/>
    <p:sldId id="523" r:id="rId12"/>
    <p:sldId id="524" r:id="rId13"/>
    <p:sldId id="525" r:id="rId14"/>
    <p:sldId id="511" r:id="rId15"/>
    <p:sldId id="513" r:id="rId16"/>
    <p:sldId id="515" r:id="rId17"/>
    <p:sldId id="516" r:id="rId18"/>
    <p:sldId id="517" r:id="rId19"/>
    <p:sldId id="518" r:id="rId20"/>
    <p:sldId id="467" r:id="rId21"/>
    <p:sldId id="472" r:id="rId22"/>
    <p:sldId id="473" r:id="rId23"/>
    <p:sldId id="539" r:id="rId24"/>
    <p:sldId id="540" r:id="rId25"/>
    <p:sldId id="258" r:id="rId26"/>
    <p:sldId id="257" r:id="rId27"/>
    <p:sldId id="510" r:id="rId28"/>
    <p:sldId id="259" r:id="rId29"/>
    <p:sldId id="260" r:id="rId30"/>
    <p:sldId id="278" r:id="rId31"/>
    <p:sldId id="279" r:id="rId32"/>
    <p:sldId id="280" r:id="rId33"/>
    <p:sldId id="281" r:id="rId34"/>
    <p:sldId id="496" r:id="rId35"/>
    <p:sldId id="497" r:id="rId36"/>
    <p:sldId id="498" r:id="rId37"/>
    <p:sldId id="499" r:id="rId38"/>
    <p:sldId id="541" r:id="rId39"/>
    <p:sldId id="542" r:id="rId40"/>
    <p:sldId id="543" r:id="rId41"/>
    <p:sldId id="500" r:id="rId42"/>
    <p:sldId id="545" r:id="rId43"/>
    <p:sldId id="506" r:id="rId44"/>
    <p:sldId id="507" r:id="rId45"/>
    <p:sldId id="508" r:id="rId46"/>
    <p:sldId id="270" r:id="rId47"/>
    <p:sldId id="271" r:id="rId48"/>
    <p:sldId id="262" r:id="rId49"/>
    <p:sldId id="509" r:id="rId50"/>
    <p:sldId id="264" r:id="rId51"/>
    <p:sldId id="272" r:id="rId52"/>
    <p:sldId id="266" r:id="rId53"/>
    <p:sldId id="544" r:id="rId54"/>
    <p:sldId id="431" r:id="rId55"/>
    <p:sldId id="474" r:id="rId56"/>
    <p:sldId id="475" r:id="rId57"/>
    <p:sldId id="434" r:id="rId58"/>
    <p:sldId id="267" r:id="rId59"/>
    <p:sldId id="268" r:id="rId60"/>
    <p:sldId id="269" r:id="rId61"/>
    <p:sldId id="320" r:id="rId62"/>
    <p:sldId id="546" r:id="rId63"/>
    <p:sldId id="532" r:id="rId64"/>
    <p:sldId id="533" r:id="rId65"/>
    <p:sldId id="534" r:id="rId66"/>
    <p:sldId id="535" r:id="rId67"/>
    <p:sldId id="531" r:id="rId68"/>
    <p:sldId id="536" r:id="rId69"/>
    <p:sldId id="538" r:id="rId70"/>
    <p:sldId id="340" r:id="rId71"/>
    <p:sldId id="341" r:id="rId72"/>
  </p:sldIdLst>
  <p:sldSz cx="12192000" cy="6858000"/>
  <p:notesSz cx="6858000" cy="9144000"/>
  <p:custDataLst>
    <p:tags r:id="rId7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1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5A84C5-2FB6-4AB2-BBD5-06DCC8B2B08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5C2A601-7423-4B22-A24D-AA345F624A07}">
      <dgm:prSet phldrT="[Текст]"/>
      <dgm:spPr/>
      <dgm:t>
        <a:bodyPr/>
        <a:lstStyle/>
        <a:p>
          <a:r>
            <a:rPr lang="ru-RU" dirty="0" smtClean="0"/>
            <a:t>Ученик осуществляет учебную деятельность – выполняет учебные действия на материале учебного предмета</a:t>
          </a:r>
          <a:endParaRPr lang="ru-RU" dirty="0"/>
        </a:p>
      </dgm:t>
    </dgm:pt>
    <dgm:pt modelId="{AA53198B-0F46-4ED2-A454-1227F222976E}" type="parTrans" cxnId="{3EFC90D7-06AC-4955-8DC9-1DF42C9DE8C6}">
      <dgm:prSet/>
      <dgm:spPr/>
      <dgm:t>
        <a:bodyPr/>
        <a:lstStyle/>
        <a:p>
          <a:endParaRPr lang="ru-RU"/>
        </a:p>
      </dgm:t>
    </dgm:pt>
    <dgm:pt modelId="{7DA80D04-F8C0-499B-9E20-B51B1B47328B}" type="sibTrans" cxnId="{3EFC90D7-06AC-4955-8DC9-1DF42C9DE8C6}">
      <dgm:prSet/>
      <dgm:spPr/>
      <dgm:t>
        <a:bodyPr/>
        <a:lstStyle/>
        <a:p>
          <a:endParaRPr lang="ru-RU"/>
        </a:p>
      </dgm:t>
    </dgm:pt>
    <dgm:pt modelId="{E121AE8C-917E-4533-934D-DB65987EAB46}">
      <dgm:prSet/>
      <dgm:spPr/>
      <dgm:t>
        <a:bodyPr/>
        <a:lstStyle/>
        <a:p>
          <a:r>
            <a:rPr lang="ru-RU" dirty="0" err="1" smtClean="0"/>
            <a:t>Интериоризация</a:t>
          </a:r>
          <a:r>
            <a:rPr lang="ru-RU" dirty="0" smtClean="0"/>
            <a:t> («</a:t>
          </a:r>
          <a:r>
            <a:rPr lang="ru-RU" dirty="0" err="1" smtClean="0"/>
            <a:t>вращивание</a:t>
          </a:r>
          <a:r>
            <a:rPr lang="ru-RU" dirty="0" smtClean="0"/>
            <a:t>»)</a:t>
          </a:r>
          <a:endParaRPr lang="ru-RU" dirty="0"/>
        </a:p>
      </dgm:t>
    </dgm:pt>
    <dgm:pt modelId="{AEB7F9EE-FAB6-4069-8F5F-E9397C1F4F9C}" type="parTrans" cxnId="{9691ED5C-7330-44C9-9350-C6BDB250A019}">
      <dgm:prSet/>
      <dgm:spPr/>
      <dgm:t>
        <a:bodyPr/>
        <a:lstStyle/>
        <a:p>
          <a:endParaRPr lang="ru-RU"/>
        </a:p>
      </dgm:t>
    </dgm:pt>
    <dgm:pt modelId="{C528D196-EBF5-4B85-A247-15F13CA8EA74}" type="sibTrans" cxnId="{9691ED5C-7330-44C9-9350-C6BDB250A019}">
      <dgm:prSet/>
      <dgm:spPr/>
      <dgm:t>
        <a:bodyPr/>
        <a:lstStyle/>
        <a:p>
          <a:endParaRPr lang="ru-RU"/>
        </a:p>
      </dgm:t>
    </dgm:pt>
    <dgm:pt modelId="{7FE8E962-B4BE-4553-9643-A502A442E421}">
      <dgm:prSet/>
      <dgm:spPr/>
      <dgm:t>
        <a:bodyPr/>
        <a:lstStyle/>
        <a:p>
          <a:r>
            <a:rPr lang="ru-RU" dirty="0" smtClean="0"/>
            <a:t>Внешние предметные действия превращаются во внутренние, когнитивные: мышление, память, восприятие</a:t>
          </a:r>
          <a:endParaRPr lang="ru-RU" dirty="0"/>
        </a:p>
      </dgm:t>
    </dgm:pt>
    <dgm:pt modelId="{C7B1D5FB-AA20-4D58-8F45-6E8E1F9FABA1}" type="parTrans" cxnId="{6AF2DE4F-E2EE-46B0-B1C0-BE214C2CD1E5}">
      <dgm:prSet/>
      <dgm:spPr/>
      <dgm:t>
        <a:bodyPr/>
        <a:lstStyle/>
        <a:p>
          <a:endParaRPr lang="ru-RU"/>
        </a:p>
      </dgm:t>
    </dgm:pt>
    <dgm:pt modelId="{EEF24B7B-1211-4F2F-8749-8CA8822E8EF2}" type="sibTrans" cxnId="{6AF2DE4F-E2EE-46B0-B1C0-BE214C2CD1E5}">
      <dgm:prSet/>
      <dgm:spPr/>
      <dgm:t>
        <a:bodyPr/>
        <a:lstStyle/>
        <a:p>
          <a:endParaRPr lang="ru-RU"/>
        </a:p>
      </dgm:t>
    </dgm:pt>
    <dgm:pt modelId="{0A20D5EB-ED7F-4EB0-BC72-FEA6AE2946D3}" type="pres">
      <dgm:prSet presAssocID="{885A84C5-2FB6-4AB2-BBD5-06DCC8B2B082}" presName="CompostProcess" presStyleCnt="0">
        <dgm:presLayoutVars>
          <dgm:dir/>
          <dgm:resizeHandles val="exact"/>
        </dgm:presLayoutVars>
      </dgm:prSet>
      <dgm:spPr/>
    </dgm:pt>
    <dgm:pt modelId="{F0BEB2FA-13FA-4AB4-8A51-FFB1AE14C824}" type="pres">
      <dgm:prSet presAssocID="{885A84C5-2FB6-4AB2-BBD5-06DCC8B2B082}" presName="arrow" presStyleLbl="bgShp" presStyleIdx="0" presStyleCnt="1"/>
      <dgm:spPr/>
    </dgm:pt>
    <dgm:pt modelId="{88531E72-D64A-4D29-9D3C-590A51E35983}" type="pres">
      <dgm:prSet presAssocID="{885A84C5-2FB6-4AB2-BBD5-06DCC8B2B082}" presName="linearProcess" presStyleCnt="0"/>
      <dgm:spPr/>
    </dgm:pt>
    <dgm:pt modelId="{14C12DE3-2247-4C23-96E2-B3B630456630}" type="pres">
      <dgm:prSet presAssocID="{05C2A601-7423-4B22-A24D-AA345F624A07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4E2091-AE5F-4967-879C-15CFEDC5D354}" type="pres">
      <dgm:prSet presAssocID="{7DA80D04-F8C0-499B-9E20-B51B1B47328B}" presName="sibTrans" presStyleCnt="0"/>
      <dgm:spPr/>
    </dgm:pt>
    <dgm:pt modelId="{B54E1883-3282-420F-BFA6-1BE440027163}" type="pres">
      <dgm:prSet presAssocID="{E121AE8C-917E-4533-934D-DB65987EAB4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4022D-2950-48DA-9B97-50DEEF018EB8}" type="pres">
      <dgm:prSet presAssocID="{C528D196-EBF5-4B85-A247-15F13CA8EA74}" presName="sibTrans" presStyleCnt="0"/>
      <dgm:spPr/>
    </dgm:pt>
    <dgm:pt modelId="{E8F3BE89-CF6A-49FF-A60D-F9CC1CB5FD9F}" type="pres">
      <dgm:prSet presAssocID="{7FE8E962-B4BE-4553-9643-A502A442E42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85D3DC-AD23-4486-B7D3-B21D74785EF0}" type="presOf" srcId="{7FE8E962-B4BE-4553-9643-A502A442E421}" destId="{E8F3BE89-CF6A-49FF-A60D-F9CC1CB5FD9F}" srcOrd="0" destOrd="0" presId="urn:microsoft.com/office/officeart/2005/8/layout/hProcess9"/>
    <dgm:cxn modelId="{1F27B7F9-653D-49F3-BCAB-A91BEC5C4FB4}" type="presOf" srcId="{05C2A601-7423-4B22-A24D-AA345F624A07}" destId="{14C12DE3-2247-4C23-96E2-B3B630456630}" srcOrd="0" destOrd="0" presId="urn:microsoft.com/office/officeart/2005/8/layout/hProcess9"/>
    <dgm:cxn modelId="{C156050E-B860-4855-A8D7-C5B804045A28}" type="presOf" srcId="{E121AE8C-917E-4533-934D-DB65987EAB46}" destId="{B54E1883-3282-420F-BFA6-1BE440027163}" srcOrd="0" destOrd="0" presId="urn:microsoft.com/office/officeart/2005/8/layout/hProcess9"/>
    <dgm:cxn modelId="{6AF2DE4F-E2EE-46B0-B1C0-BE214C2CD1E5}" srcId="{885A84C5-2FB6-4AB2-BBD5-06DCC8B2B082}" destId="{7FE8E962-B4BE-4553-9643-A502A442E421}" srcOrd="2" destOrd="0" parTransId="{C7B1D5FB-AA20-4D58-8F45-6E8E1F9FABA1}" sibTransId="{EEF24B7B-1211-4F2F-8749-8CA8822E8EF2}"/>
    <dgm:cxn modelId="{3EFC90D7-06AC-4955-8DC9-1DF42C9DE8C6}" srcId="{885A84C5-2FB6-4AB2-BBD5-06DCC8B2B082}" destId="{05C2A601-7423-4B22-A24D-AA345F624A07}" srcOrd="0" destOrd="0" parTransId="{AA53198B-0F46-4ED2-A454-1227F222976E}" sibTransId="{7DA80D04-F8C0-499B-9E20-B51B1B47328B}"/>
    <dgm:cxn modelId="{9691ED5C-7330-44C9-9350-C6BDB250A019}" srcId="{885A84C5-2FB6-4AB2-BBD5-06DCC8B2B082}" destId="{E121AE8C-917E-4533-934D-DB65987EAB46}" srcOrd="1" destOrd="0" parTransId="{AEB7F9EE-FAB6-4069-8F5F-E9397C1F4F9C}" sibTransId="{C528D196-EBF5-4B85-A247-15F13CA8EA74}"/>
    <dgm:cxn modelId="{E5E610CB-C508-4D25-8453-58F60FE4694D}" type="presOf" srcId="{885A84C5-2FB6-4AB2-BBD5-06DCC8B2B082}" destId="{0A20D5EB-ED7F-4EB0-BC72-FEA6AE2946D3}" srcOrd="0" destOrd="0" presId="urn:microsoft.com/office/officeart/2005/8/layout/hProcess9"/>
    <dgm:cxn modelId="{0686FF6E-5F0D-4225-9C06-21211CF64D2D}" type="presParOf" srcId="{0A20D5EB-ED7F-4EB0-BC72-FEA6AE2946D3}" destId="{F0BEB2FA-13FA-4AB4-8A51-FFB1AE14C824}" srcOrd="0" destOrd="0" presId="urn:microsoft.com/office/officeart/2005/8/layout/hProcess9"/>
    <dgm:cxn modelId="{23A7CBC0-D17D-4DAC-93A1-178FEE32871F}" type="presParOf" srcId="{0A20D5EB-ED7F-4EB0-BC72-FEA6AE2946D3}" destId="{88531E72-D64A-4D29-9D3C-590A51E35983}" srcOrd="1" destOrd="0" presId="urn:microsoft.com/office/officeart/2005/8/layout/hProcess9"/>
    <dgm:cxn modelId="{D05EA67B-984F-4AEB-B8B5-DA84AF5291F4}" type="presParOf" srcId="{88531E72-D64A-4D29-9D3C-590A51E35983}" destId="{14C12DE3-2247-4C23-96E2-B3B630456630}" srcOrd="0" destOrd="0" presId="urn:microsoft.com/office/officeart/2005/8/layout/hProcess9"/>
    <dgm:cxn modelId="{3488D24D-50AA-43CA-8D45-9158D3A39CE9}" type="presParOf" srcId="{88531E72-D64A-4D29-9D3C-590A51E35983}" destId="{424E2091-AE5F-4967-879C-15CFEDC5D354}" srcOrd="1" destOrd="0" presId="urn:microsoft.com/office/officeart/2005/8/layout/hProcess9"/>
    <dgm:cxn modelId="{1F91BAB4-73E3-43A0-8AA7-FE5711B157C2}" type="presParOf" srcId="{88531E72-D64A-4D29-9D3C-590A51E35983}" destId="{B54E1883-3282-420F-BFA6-1BE440027163}" srcOrd="2" destOrd="0" presId="urn:microsoft.com/office/officeart/2005/8/layout/hProcess9"/>
    <dgm:cxn modelId="{A6CB962A-0446-4E57-B5AF-B920F5AC2BCE}" type="presParOf" srcId="{88531E72-D64A-4D29-9D3C-590A51E35983}" destId="{5B14022D-2950-48DA-9B97-50DEEF018EB8}" srcOrd="3" destOrd="0" presId="urn:microsoft.com/office/officeart/2005/8/layout/hProcess9"/>
    <dgm:cxn modelId="{58D7A6EB-E74B-4C27-96EB-F52AAB875D66}" type="presParOf" srcId="{88531E72-D64A-4D29-9D3C-590A51E35983}" destId="{E8F3BE89-CF6A-49FF-A60D-F9CC1CB5FD9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C8A58-5327-4D38-9B4C-94235317960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B35096-9155-4780-A9B0-A20CED1E9016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Собственное действие </a:t>
          </a:r>
          <a:endParaRPr lang="ru-RU" sz="2800" dirty="0">
            <a:solidFill>
              <a:schemeClr val="bg1"/>
            </a:solidFill>
          </a:endParaRPr>
        </a:p>
      </dgm:t>
    </dgm:pt>
    <dgm:pt modelId="{EDB1CA9C-DBC1-4ABF-8A29-66F252D84F18}" type="parTrans" cxnId="{77232CC7-59E8-4380-B9BE-F2024FD8AB2F}">
      <dgm:prSet/>
      <dgm:spPr/>
      <dgm:t>
        <a:bodyPr/>
        <a:lstStyle/>
        <a:p>
          <a:endParaRPr lang="ru-RU"/>
        </a:p>
      </dgm:t>
    </dgm:pt>
    <dgm:pt modelId="{A80298D9-1B65-4B88-9AE5-E41ACADE6FAA}" type="sibTrans" cxnId="{77232CC7-59E8-4380-B9BE-F2024FD8AB2F}">
      <dgm:prSet/>
      <dgm:spPr/>
      <dgm:t>
        <a:bodyPr/>
        <a:lstStyle/>
        <a:p>
          <a:endParaRPr lang="ru-RU"/>
        </a:p>
      </dgm:t>
    </dgm:pt>
    <dgm:pt modelId="{96DB9B63-D952-4DEB-A535-7764125E30D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ученика </a:t>
          </a:r>
          <a:endParaRPr lang="ru-RU" b="1" dirty="0">
            <a:solidFill>
              <a:schemeClr val="tx1"/>
            </a:solidFill>
          </a:endParaRPr>
        </a:p>
      </dgm:t>
    </dgm:pt>
    <dgm:pt modelId="{6C71F991-779D-45B9-9ACE-77EF476FFE8D}" type="parTrans" cxnId="{DF2648A0-8ADB-47DE-A39B-BFE3460C2BA3}">
      <dgm:prSet/>
      <dgm:spPr/>
      <dgm:t>
        <a:bodyPr/>
        <a:lstStyle/>
        <a:p>
          <a:endParaRPr lang="ru-RU"/>
        </a:p>
      </dgm:t>
    </dgm:pt>
    <dgm:pt modelId="{217E0665-5943-4419-9A8A-8013920BCD57}" type="sibTrans" cxnId="{DF2648A0-8ADB-47DE-A39B-BFE3460C2BA3}">
      <dgm:prSet/>
      <dgm:spPr/>
      <dgm:t>
        <a:bodyPr/>
        <a:lstStyle/>
        <a:p>
          <a:endParaRPr lang="ru-RU"/>
        </a:p>
      </dgm:t>
    </dgm:pt>
    <dgm:pt modelId="{10AB6C9A-54B3-4355-AC81-A8D75E3E19D9}">
      <dgm:prSet phldrT="[Текст]" phldr="1"/>
      <dgm:spPr/>
      <dgm:t>
        <a:bodyPr/>
        <a:lstStyle/>
        <a:p>
          <a:endParaRPr lang="ru-RU" dirty="0"/>
        </a:p>
      </dgm:t>
    </dgm:pt>
    <dgm:pt modelId="{78BCC08C-C60B-49CF-B1A6-D87B52B39814}" type="parTrans" cxnId="{CE896AF7-5C6A-4370-AEE5-1D06A65454D9}">
      <dgm:prSet/>
      <dgm:spPr/>
      <dgm:t>
        <a:bodyPr/>
        <a:lstStyle/>
        <a:p>
          <a:endParaRPr lang="ru-RU"/>
        </a:p>
      </dgm:t>
    </dgm:pt>
    <dgm:pt modelId="{27018267-09A1-492D-88D8-6A929104D4D7}" type="sibTrans" cxnId="{CE896AF7-5C6A-4370-AEE5-1D06A65454D9}">
      <dgm:prSet/>
      <dgm:spPr/>
      <dgm:t>
        <a:bodyPr/>
        <a:lstStyle/>
        <a:p>
          <a:endParaRPr lang="ru-RU"/>
        </a:p>
      </dgm:t>
    </dgm:pt>
    <dgm:pt modelId="{3FAE152E-AFEB-46B9-B74A-7BF47FC49D04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bg1"/>
              </a:solidFill>
            </a:rPr>
            <a:t>Основа формирования в будущем</a:t>
          </a:r>
          <a:endParaRPr lang="ru-RU" sz="2400" b="1" dirty="0">
            <a:solidFill>
              <a:schemeClr val="bg1"/>
            </a:solidFill>
          </a:endParaRPr>
        </a:p>
      </dgm:t>
    </dgm:pt>
    <dgm:pt modelId="{87F3A944-B935-4104-8058-FB9C828CA370}" type="parTrans" cxnId="{237FCAE9-E4F0-4040-8DB8-7E6DE902E238}">
      <dgm:prSet/>
      <dgm:spPr/>
      <dgm:t>
        <a:bodyPr/>
        <a:lstStyle/>
        <a:p>
          <a:endParaRPr lang="ru-RU"/>
        </a:p>
      </dgm:t>
    </dgm:pt>
    <dgm:pt modelId="{8BA1986A-B774-4A59-BD75-853FA903EE68}" type="sibTrans" cxnId="{237FCAE9-E4F0-4040-8DB8-7E6DE902E238}">
      <dgm:prSet/>
      <dgm:spPr/>
      <dgm:t>
        <a:bodyPr/>
        <a:lstStyle/>
        <a:p>
          <a:endParaRPr lang="ru-RU"/>
        </a:p>
      </dgm:t>
    </dgm:pt>
    <dgm:pt modelId="{7047CAC7-3453-4FAD-BE7A-24DA120CC8D1}">
      <dgm:prSet phldrT="[Текст]" phldr="1"/>
      <dgm:spPr/>
      <dgm:t>
        <a:bodyPr/>
        <a:lstStyle/>
        <a:p>
          <a:endParaRPr lang="ru-RU" dirty="0"/>
        </a:p>
      </dgm:t>
    </dgm:pt>
    <dgm:pt modelId="{8F13A671-98CB-42D1-9B71-908374BF2CF9}" type="parTrans" cxnId="{FDAA9015-932F-4CD4-B38F-E8B48BEF0B07}">
      <dgm:prSet/>
      <dgm:spPr/>
      <dgm:t>
        <a:bodyPr/>
        <a:lstStyle/>
        <a:p>
          <a:endParaRPr lang="ru-RU"/>
        </a:p>
      </dgm:t>
    </dgm:pt>
    <dgm:pt modelId="{99658504-F273-4F04-BD78-F170F6882598}" type="sibTrans" cxnId="{FDAA9015-932F-4CD4-B38F-E8B48BEF0B07}">
      <dgm:prSet/>
      <dgm:spPr/>
      <dgm:t>
        <a:bodyPr/>
        <a:lstStyle/>
        <a:p>
          <a:endParaRPr lang="ru-RU"/>
        </a:p>
      </dgm:t>
    </dgm:pt>
    <dgm:pt modelId="{E638F206-5EDA-4E0A-9B08-17BB4BCBC08E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его способности</a:t>
          </a:r>
          <a:endParaRPr lang="ru-RU" sz="2800" dirty="0">
            <a:solidFill>
              <a:schemeClr val="tx1"/>
            </a:solidFill>
          </a:endParaRPr>
        </a:p>
      </dgm:t>
    </dgm:pt>
    <dgm:pt modelId="{1A4B7A06-B5CA-4FEA-B670-6524756C788E}" type="parTrans" cxnId="{C6957B85-80BC-4A1B-B36C-70A11EBD6219}">
      <dgm:prSet/>
      <dgm:spPr/>
      <dgm:t>
        <a:bodyPr/>
        <a:lstStyle/>
        <a:p>
          <a:endParaRPr lang="ru-RU"/>
        </a:p>
      </dgm:t>
    </dgm:pt>
    <dgm:pt modelId="{D29D6487-CC96-46F2-85C0-802B1FCF9D41}" type="sibTrans" cxnId="{C6957B85-80BC-4A1B-B36C-70A11EBD6219}">
      <dgm:prSet/>
      <dgm:spPr/>
      <dgm:t>
        <a:bodyPr/>
        <a:lstStyle/>
        <a:p>
          <a:endParaRPr lang="ru-RU"/>
        </a:p>
      </dgm:t>
    </dgm:pt>
    <dgm:pt modelId="{4546DB87-2A3C-470A-923C-7EA9322A72F7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</a:rPr>
            <a:t>Задача - организация условий, </a:t>
          </a:r>
          <a:endParaRPr lang="ru-RU" sz="2800" b="1" dirty="0">
            <a:solidFill>
              <a:schemeClr val="bg1"/>
            </a:solidFill>
          </a:endParaRPr>
        </a:p>
      </dgm:t>
    </dgm:pt>
    <dgm:pt modelId="{4A3C9162-8F6D-4EBE-999F-F234F84B0E9F}" type="parTrans" cxnId="{D8F2FF0C-EA40-446E-9870-79398575C479}">
      <dgm:prSet/>
      <dgm:spPr/>
      <dgm:t>
        <a:bodyPr/>
        <a:lstStyle/>
        <a:p>
          <a:endParaRPr lang="ru-RU"/>
        </a:p>
      </dgm:t>
    </dgm:pt>
    <dgm:pt modelId="{A004151F-A6AE-4A35-9A96-AE149E601C52}" type="sibTrans" cxnId="{D8F2FF0C-EA40-446E-9870-79398575C479}">
      <dgm:prSet/>
      <dgm:spPr/>
      <dgm:t>
        <a:bodyPr/>
        <a:lstStyle/>
        <a:p>
          <a:endParaRPr lang="ru-RU"/>
        </a:p>
      </dgm:t>
    </dgm:pt>
    <dgm:pt modelId="{EDB7848E-8B2D-4E1E-9497-D00F75145172}">
      <dgm:prSet phldrT="[Текст]" phldr="1"/>
      <dgm:spPr/>
      <dgm:t>
        <a:bodyPr/>
        <a:lstStyle/>
        <a:p>
          <a:endParaRPr lang="ru-RU" dirty="0"/>
        </a:p>
      </dgm:t>
    </dgm:pt>
    <dgm:pt modelId="{5789F4D4-A9E4-4627-97F3-8C25D75987CF}" type="parTrans" cxnId="{0ACA2DB0-4043-4CB6-8266-ADBA816179B7}">
      <dgm:prSet/>
      <dgm:spPr/>
      <dgm:t>
        <a:bodyPr/>
        <a:lstStyle/>
        <a:p>
          <a:endParaRPr lang="ru-RU"/>
        </a:p>
      </dgm:t>
    </dgm:pt>
    <dgm:pt modelId="{D153C683-B7B4-44E6-AD4B-9E608F1D069F}" type="sibTrans" cxnId="{0ACA2DB0-4043-4CB6-8266-ADBA816179B7}">
      <dgm:prSet/>
      <dgm:spPr/>
      <dgm:t>
        <a:bodyPr/>
        <a:lstStyle/>
        <a:p>
          <a:endParaRPr lang="ru-RU"/>
        </a:p>
      </dgm:t>
    </dgm:pt>
    <dgm:pt modelId="{97E11EA6-7473-4BD7-8D5C-F634873F63DD}">
      <dgm:prSet phldrT="[Текст]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провоцирующих ученическое  действие</a:t>
          </a:r>
          <a:endParaRPr lang="ru-RU" dirty="0">
            <a:solidFill>
              <a:schemeClr val="tx1"/>
            </a:solidFill>
          </a:endParaRPr>
        </a:p>
      </dgm:t>
    </dgm:pt>
    <dgm:pt modelId="{DE0890C8-231C-46C5-97CF-BC005F644FCB}" type="parTrans" cxnId="{CE8B6424-146C-4748-9AED-F049F4C817D8}">
      <dgm:prSet/>
      <dgm:spPr/>
      <dgm:t>
        <a:bodyPr/>
        <a:lstStyle/>
        <a:p>
          <a:endParaRPr lang="ru-RU"/>
        </a:p>
      </dgm:t>
    </dgm:pt>
    <dgm:pt modelId="{11B49D85-64E2-4316-88AE-1B82271EF9B8}" type="sibTrans" cxnId="{CE8B6424-146C-4748-9AED-F049F4C817D8}">
      <dgm:prSet/>
      <dgm:spPr/>
      <dgm:t>
        <a:bodyPr/>
        <a:lstStyle/>
        <a:p>
          <a:endParaRPr lang="ru-RU"/>
        </a:p>
      </dgm:t>
    </dgm:pt>
    <dgm:pt modelId="{929FAD58-5311-4CBB-B801-B60BD59085F8}" type="pres">
      <dgm:prSet presAssocID="{AEAC8A58-5327-4D38-9B4C-94235317960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582451-9441-4F25-AE77-7E53F148736F}" type="pres">
      <dgm:prSet presAssocID="{4546DB87-2A3C-470A-923C-7EA9322A72F7}" presName="boxAndChildren" presStyleCnt="0"/>
      <dgm:spPr/>
    </dgm:pt>
    <dgm:pt modelId="{B09BD573-1BE6-4459-A49B-AA0AB2FFAEF5}" type="pres">
      <dgm:prSet presAssocID="{4546DB87-2A3C-470A-923C-7EA9322A72F7}" presName="parentTextBox" presStyleLbl="node1" presStyleIdx="0" presStyleCnt="3"/>
      <dgm:spPr/>
      <dgm:t>
        <a:bodyPr/>
        <a:lstStyle/>
        <a:p>
          <a:endParaRPr lang="ru-RU"/>
        </a:p>
      </dgm:t>
    </dgm:pt>
    <dgm:pt modelId="{CF749720-E901-429F-BAC9-AF580FF76226}" type="pres">
      <dgm:prSet presAssocID="{4546DB87-2A3C-470A-923C-7EA9322A72F7}" presName="entireBox" presStyleLbl="node1" presStyleIdx="0" presStyleCnt="3"/>
      <dgm:spPr/>
      <dgm:t>
        <a:bodyPr/>
        <a:lstStyle/>
        <a:p>
          <a:endParaRPr lang="ru-RU"/>
        </a:p>
      </dgm:t>
    </dgm:pt>
    <dgm:pt modelId="{27EF16AA-71D1-43FB-8D99-3A363B87258A}" type="pres">
      <dgm:prSet presAssocID="{4546DB87-2A3C-470A-923C-7EA9322A72F7}" presName="descendantBox" presStyleCnt="0"/>
      <dgm:spPr/>
    </dgm:pt>
    <dgm:pt modelId="{8A276070-17A7-4A64-9E64-95C2B0CA907A}" type="pres">
      <dgm:prSet presAssocID="{EDB7848E-8B2D-4E1E-9497-D00F751451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0C7CA-512B-4576-ADE6-1235FF18421D}" type="pres">
      <dgm:prSet presAssocID="{97E11EA6-7473-4BD7-8D5C-F634873F63DD}" presName="childTextBox" presStyleLbl="fgAccFollowNode1" presStyleIdx="1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1EF4B4-AF6F-4D1D-A7EB-93AF62591935}" type="pres">
      <dgm:prSet presAssocID="{8BA1986A-B774-4A59-BD75-853FA903EE68}" presName="sp" presStyleCnt="0"/>
      <dgm:spPr/>
    </dgm:pt>
    <dgm:pt modelId="{C1021445-1393-4134-A6AF-4DECFA79ECC9}" type="pres">
      <dgm:prSet presAssocID="{3FAE152E-AFEB-46B9-B74A-7BF47FC49D04}" presName="arrowAndChildren" presStyleCnt="0"/>
      <dgm:spPr/>
    </dgm:pt>
    <dgm:pt modelId="{76D2265C-CF8C-4C55-B254-5FB2A9BB3653}" type="pres">
      <dgm:prSet presAssocID="{3FAE152E-AFEB-46B9-B74A-7BF47FC49D04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82406D9C-B470-4587-9454-1178F7EDFB30}" type="pres">
      <dgm:prSet presAssocID="{3FAE152E-AFEB-46B9-B74A-7BF47FC49D04}" presName="arrow" presStyleLbl="node1" presStyleIdx="1" presStyleCnt="3"/>
      <dgm:spPr/>
      <dgm:t>
        <a:bodyPr/>
        <a:lstStyle/>
        <a:p>
          <a:endParaRPr lang="ru-RU"/>
        </a:p>
      </dgm:t>
    </dgm:pt>
    <dgm:pt modelId="{973677E8-D842-4E4C-83F3-9B2FF09E1C82}" type="pres">
      <dgm:prSet presAssocID="{3FAE152E-AFEB-46B9-B74A-7BF47FC49D04}" presName="descendantArrow" presStyleCnt="0"/>
      <dgm:spPr/>
    </dgm:pt>
    <dgm:pt modelId="{F8CCDA19-B7A8-45D9-9046-C85255CA0D71}" type="pres">
      <dgm:prSet presAssocID="{7047CAC7-3453-4FAD-BE7A-24DA120CC8D1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420046-794F-4CA7-A42F-E6B20E583080}" type="pres">
      <dgm:prSet presAssocID="{E638F206-5EDA-4E0A-9B08-17BB4BCBC08E}" presName="childTextArrow" presStyleLbl="fgAccFollowNode1" presStyleIdx="3" presStyleCnt="6" custScaleX="115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B3969C-9358-47A8-9136-001DE595F88F}" type="pres">
      <dgm:prSet presAssocID="{A80298D9-1B65-4B88-9AE5-E41ACADE6FAA}" presName="sp" presStyleCnt="0"/>
      <dgm:spPr/>
    </dgm:pt>
    <dgm:pt modelId="{B6018C7B-3303-4D9D-9490-E789514EC906}" type="pres">
      <dgm:prSet presAssocID="{3CB35096-9155-4780-A9B0-A20CED1E9016}" presName="arrowAndChildren" presStyleCnt="0"/>
      <dgm:spPr/>
    </dgm:pt>
    <dgm:pt modelId="{3A65DA4C-185D-48E4-B61B-F989D89B71AA}" type="pres">
      <dgm:prSet presAssocID="{3CB35096-9155-4780-A9B0-A20CED1E9016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BBCC98D4-7064-4D82-947A-545A967AAD56}" type="pres">
      <dgm:prSet presAssocID="{3CB35096-9155-4780-A9B0-A20CED1E9016}" presName="arrow" presStyleLbl="node1" presStyleIdx="2" presStyleCnt="3" custLinFactY="-9012" custLinFactNeighborX="-1172" custLinFactNeighborY="-100000"/>
      <dgm:spPr/>
      <dgm:t>
        <a:bodyPr/>
        <a:lstStyle/>
        <a:p>
          <a:endParaRPr lang="ru-RU"/>
        </a:p>
      </dgm:t>
    </dgm:pt>
    <dgm:pt modelId="{5764A028-98F6-4C3C-8FBD-DF89DB8DBD57}" type="pres">
      <dgm:prSet presAssocID="{3CB35096-9155-4780-A9B0-A20CED1E9016}" presName="descendantArrow" presStyleCnt="0"/>
      <dgm:spPr/>
    </dgm:pt>
    <dgm:pt modelId="{19AB8F5C-E0EB-4269-AE72-7EA0A9659421}" type="pres">
      <dgm:prSet presAssocID="{96DB9B63-D952-4DEB-A535-7764125E30D9}" presName="childTextArrow" presStyleLbl="fgAccFollowNode1" presStyleIdx="4" presStyleCnt="6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524FE-6A2E-419D-AA3F-B1930A064722}" type="pres">
      <dgm:prSet presAssocID="{10AB6C9A-54B3-4355-AC81-A8D75E3E19D9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AA9015-932F-4CD4-B38F-E8B48BEF0B07}" srcId="{3FAE152E-AFEB-46B9-B74A-7BF47FC49D04}" destId="{7047CAC7-3453-4FAD-BE7A-24DA120CC8D1}" srcOrd="0" destOrd="0" parTransId="{8F13A671-98CB-42D1-9B71-908374BF2CF9}" sibTransId="{99658504-F273-4F04-BD78-F170F6882598}"/>
    <dgm:cxn modelId="{B340E063-9338-4DD9-8C5C-CBED5C3D4A28}" type="presOf" srcId="{97E11EA6-7473-4BD7-8D5C-F634873F63DD}" destId="{0230C7CA-512B-4576-ADE6-1235FF18421D}" srcOrd="0" destOrd="0" presId="urn:microsoft.com/office/officeart/2005/8/layout/process4"/>
    <dgm:cxn modelId="{D8F2FF0C-EA40-446E-9870-79398575C479}" srcId="{AEAC8A58-5327-4D38-9B4C-942353179601}" destId="{4546DB87-2A3C-470A-923C-7EA9322A72F7}" srcOrd="2" destOrd="0" parTransId="{4A3C9162-8F6D-4EBE-999F-F234F84B0E9F}" sibTransId="{A004151F-A6AE-4A35-9A96-AE149E601C52}"/>
    <dgm:cxn modelId="{5A46E8E9-63B4-49A7-948E-A099618ED393}" type="presOf" srcId="{10AB6C9A-54B3-4355-AC81-A8D75E3E19D9}" destId="{F19524FE-6A2E-419D-AA3F-B1930A064722}" srcOrd="0" destOrd="0" presId="urn:microsoft.com/office/officeart/2005/8/layout/process4"/>
    <dgm:cxn modelId="{DF2648A0-8ADB-47DE-A39B-BFE3460C2BA3}" srcId="{3CB35096-9155-4780-A9B0-A20CED1E9016}" destId="{96DB9B63-D952-4DEB-A535-7764125E30D9}" srcOrd="0" destOrd="0" parTransId="{6C71F991-779D-45B9-9ACE-77EF476FFE8D}" sibTransId="{217E0665-5943-4419-9A8A-8013920BCD57}"/>
    <dgm:cxn modelId="{2C74F0BB-8095-4CCA-A0BD-57B9F2D393C5}" type="presOf" srcId="{3FAE152E-AFEB-46B9-B74A-7BF47FC49D04}" destId="{82406D9C-B470-4587-9454-1178F7EDFB30}" srcOrd="1" destOrd="0" presId="urn:microsoft.com/office/officeart/2005/8/layout/process4"/>
    <dgm:cxn modelId="{D2300394-C51C-49A1-BD4E-73C155868EF8}" type="presOf" srcId="{96DB9B63-D952-4DEB-A535-7764125E30D9}" destId="{19AB8F5C-E0EB-4269-AE72-7EA0A9659421}" srcOrd="0" destOrd="0" presId="urn:microsoft.com/office/officeart/2005/8/layout/process4"/>
    <dgm:cxn modelId="{237FCAE9-E4F0-4040-8DB8-7E6DE902E238}" srcId="{AEAC8A58-5327-4D38-9B4C-942353179601}" destId="{3FAE152E-AFEB-46B9-B74A-7BF47FC49D04}" srcOrd="1" destOrd="0" parTransId="{87F3A944-B935-4104-8058-FB9C828CA370}" sibTransId="{8BA1986A-B774-4A59-BD75-853FA903EE68}"/>
    <dgm:cxn modelId="{77232CC7-59E8-4380-B9BE-F2024FD8AB2F}" srcId="{AEAC8A58-5327-4D38-9B4C-942353179601}" destId="{3CB35096-9155-4780-A9B0-A20CED1E9016}" srcOrd="0" destOrd="0" parTransId="{EDB1CA9C-DBC1-4ABF-8A29-66F252D84F18}" sibTransId="{A80298D9-1B65-4B88-9AE5-E41ACADE6FAA}"/>
    <dgm:cxn modelId="{CE896AF7-5C6A-4370-AEE5-1D06A65454D9}" srcId="{3CB35096-9155-4780-A9B0-A20CED1E9016}" destId="{10AB6C9A-54B3-4355-AC81-A8D75E3E19D9}" srcOrd="1" destOrd="0" parTransId="{78BCC08C-C60B-49CF-B1A6-D87B52B39814}" sibTransId="{27018267-09A1-492D-88D8-6A929104D4D7}"/>
    <dgm:cxn modelId="{F25DB00A-BBB8-4444-AAD3-9C003B80439C}" type="presOf" srcId="{3FAE152E-AFEB-46B9-B74A-7BF47FC49D04}" destId="{76D2265C-CF8C-4C55-B254-5FB2A9BB3653}" srcOrd="0" destOrd="0" presId="urn:microsoft.com/office/officeart/2005/8/layout/process4"/>
    <dgm:cxn modelId="{972ACDD2-74F3-493B-A60B-9988CCE28635}" type="presOf" srcId="{E638F206-5EDA-4E0A-9B08-17BB4BCBC08E}" destId="{65420046-794F-4CA7-A42F-E6B20E583080}" srcOrd="0" destOrd="0" presId="urn:microsoft.com/office/officeart/2005/8/layout/process4"/>
    <dgm:cxn modelId="{224C483B-3C10-4B96-B808-4A5E104FDAB3}" type="presOf" srcId="{4546DB87-2A3C-470A-923C-7EA9322A72F7}" destId="{B09BD573-1BE6-4459-A49B-AA0AB2FFAEF5}" srcOrd="0" destOrd="0" presId="urn:microsoft.com/office/officeart/2005/8/layout/process4"/>
    <dgm:cxn modelId="{EF74EFFE-7F6A-44F7-B0B4-C364B5E6EE06}" type="presOf" srcId="{3CB35096-9155-4780-A9B0-A20CED1E9016}" destId="{BBCC98D4-7064-4D82-947A-545A967AAD56}" srcOrd="1" destOrd="0" presId="urn:microsoft.com/office/officeart/2005/8/layout/process4"/>
    <dgm:cxn modelId="{CE8B6424-146C-4748-9AED-F049F4C817D8}" srcId="{4546DB87-2A3C-470A-923C-7EA9322A72F7}" destId="{97E11EA6-7473-4BD7-8D5C-F634873F63DD}" srcOrd="1" destOrd="0" parTransId="{DE0890C8-231C-46C5-97CF-BC005F644FCB}" sibTransId="{11B49D85-64E2-4316-88AE-1B82271EF9B8}"/>
    <dgm:cxn modelId="{284494FC-F74A-4FC7-80E0-3D1BA02B4FC0}" type="presOf" srcId="{AEAC8A58-5327-4D38-9B4C-942353179601}" destId="{929FAD58-5311-4CBB-B801-B60BD59085F8}" srcOrd="0" destOrd="0" presId="urn:microsoft.com/office/officeart/2005/8/layout/process4"/>
    <dgm:cxn modelId="{1796CC32-613E-46EB-BC03-CF7F94D35C58}" type="presOf" srcId="{7047CAC7-3453-4FAD-BE7A-24DA120CC8D1}" destId="{F8CCDA19-B7A8-45D9-9046-C85255CA0D71}" srcOrd="0" destOrd="0" presId="urn:microsoft.com/office/officeart/2005/8/layout/process4"/>
    <dgm:cxn modelId="{D86A6A2E-8E61-4C12-BAF3-B0EA94F761F0}" type="presOf" srcId="{4546DB87-2A3C-470A-923C-7EA9322A72F7}" destId="{CF749720-E901-429F-BAC9-AF580FF76226}" srcOrd="1" destOrd="0" presId="urn:microsoft.com/office/officeart/2005/8/layout/process4"/>
    <dgm:cxn modelId="{0ACA2DB0-4043-4CB6-8266-ADBA816179B7}" srcId="{4546DB87-2A3C-470A-923C-7EA9322A72F7}" destId="{EDB7848E-8B2D-4E1E-9497-D00F75145172}" srcOrd="0" destOrd="0" parTransId="{5789F4D4-A9E4-4627-97F3-8C25D75987CF}" sibTransId="{D153C683-B7B4-44E6-AD4B-9E608F1D069F}"/>
    <dgm:cxn modelId="{F125AC19-95F5-479C-B7B1-C1B3518E9662}" type="presOf" srcId="{EDB7848E-8B2D-4E1E-9497-D00F75145172}" destId="{8A276070-17A7-4A64-9E64-95C2B0CA907A}" srcOrd="0" destOrd="0" presId="urn:microsoft.com/office/officeart/2005/8/layout/process4"/>
    <dgm:cxn modelId="{FE6EEB2F-3071-4CC6-BAB2-77EB72656DE6}" type="presOf" srcId="{3CB35096-9155-4780-A9B0-A20CED1E9016}" destId="{3A65DA4C-185D-48E4-B61B-F989D89B71AA}" srcOrd="0" destOrd="0" presId="urn:microsoft.com/office/officeart/2005/8/layout/process4"/>
    <dgm:cxn modelId="{C6957B85-80BC-4A1B-B36C-70A11EBD6219}" srcId="{3FAE152E-AFEB-46B9-B74A-7BF47FC49D04}" destId="{E638F206-5EDA-4E0A-9B08-17BB4BCBC08E}" srcOrd="1" destOrd="0" parTransId="{1A4B7A06-B5CA-4FEA-B670-6524756C788E}" sibTransId="{D29D6487-CC96-46F2-85C0-802B1FCF9D41}"/>
    <dgm:cxn modelId="{085C78FD-8FE8-4B77-A25F-41E26FF58477}" type="presParOf" srcId="{929FAD58-5311-4CBB-B801-B60BD59085F8}" destId="{3D582451-9441-4F25-AE77-7E53F148736F}" srcOrd="0" destOrd="0" presId="urn:microsoft.com/office/officeart/2005/8/layout/process4"/>
    <dgm:cxn modelId="{22AA9CBD-EE67-4B90-8FA1-8EFB607CB60F}" type="presParOf" srcId="{3D582451-9441-4F25-AE77-7E53F148736F}" destId="{B09BD573-1BE6-4459-A49B-AA0AB2FFAEF5}" srcOrd="0" destOrd="0" presId="urn:microsoft.com/office/officeart/2005/8/layout/process4"/>
    <dgm:cxn modelId="{2EC5D3D0-877A-4B2B-BC86-614DECA67AD1}" type="presParOf" srcId="{3D582451-9441-4F25-AE77-7E53F148736F}" destId="{CF749720-E901-429F-BAC9-AF580FF76226}" srcOrd="1" destOrd="0" presId="urn:microsoft.com/office/officeart/2005/8/layout/process4"/>
    <dgm:cxn modelId="{83108658-2AC2-4CBC-B09A-0A6E7B979387}" type="presParOf" srcId="{3D582451-9441-4F25-AE77-7E53F148736F}" destId="{27EF16AA-71D1-43FB-8D99-3A363B87258A}" srcOrd="2" destOrd="0" presId="urn:microsoft.com/office/officeart/2005/8/layout/process4"/>
    <dgm:cxn modelId="{6263FAA0-7E1D-4B4D-89EA-5907F286ADE7}" type="presParOf" srcId="{27EF16AA-71D1-43FB-8D99-3A363B87258A}" destId="{8A276070-17A7-4A64-9E64-95C2B0CA907A}" srcOrd="0" destOrd="0" presId="urn:microsoft.com/office/officeart/2005/8/layout/process4"/>
    <dgm:cxn modelId="{EB6B1C6C-9B20-422A-A1C9-8BCD023A13BA}" type="presParOf" srcId="{27EF16AA-71D1-43FB-8D99-3A363B87258A}" destId="{0230C7CA-512B-4576-ADE6-1235FF18421D}" srcOrd="1" destOrd="0" presId="urn:microsoft.com/office/officeart/2005/8/layout/process4"/>
    <dgm:cxn modelId="{422BE8F3-DDAC-4863-B7DF-BA2638402B98}" type="presParOf" srcId="{929FAD58-5311-4CBB-B801-B60BD59085F8}" destId="{B11EF4B4-AF6F-4D1D-A7EB-93AF62591935}" srcOrd="1" destOrd="0" presId="urn:microsoft.com/office/officeart/2005/8/layout/process4"/>
    <dgm:cxn modelId="{48F9C016-F932-4D8A-A363-5656AA953922}" type="presParOf" srcId="{929FAD58-5311-4CBB-B801-B60BD59085F8}" destId="{C1021445-1393-4134-A6AF-4DECFA79ECC9}" srcOrd="2" destOrd="0" presId="urn:microsoft.com/office/officeart/2005/8/layout/process4"/>
    <dgm:cxn modelId="{A71893C8-70D4-435A-8E78-A6B5F6933881}" type="presParOf" srcId="{C1021445-1393-4134-A6AF-4DECFA79ECC9}" destId="{76D2265C-CF8C-4C55-B254-5FB2A9BB3653}" srcOrd="0" destOrd="0" presId="urn:microsoft.com/office/officeart/2005/8/layout/process4"/>
    <dgm:cxn modelId="{AA33C512-8114-4A12-AA49-A1B99D52515A}" type="presParOf" srcId="{C1021445-1393-4134-A6AF-4DECFA79ECC9}" destId="{82406D9C-B470-4587-9454-1178F7EDFB30}" srcOrd="1" destOrd="0" presId="urn:microsoft.com/office/officeart/2005/8/layout/process4"/>
    <dgm:cxn modelId="{E431A563-3633-4378-98C9-E4C28B2FAC8A}" type="presParOf" srcId="{C1021445-1393-4134-A6AF-4DECFA79ECC9}" destId="{973677E8-D842-4E4C-83F3-9B2FF09E1C82}" srcOrd="2" destOrd="0" presId="urn:microsoft.com/office/officeart/2005/8/layout/process4"/>
    <dgm:cxn modelId="{9CBF61EB-0181-462A-8EDA-A611224A046B}" type="presParOf" srcId="{973677E8-D842-4E4C-83F3-9B2FF09E1C82}" destId="{F8CCDA19-B7A8-45D9-9046-C85255CA0D71}" srcOrd="0" destOrd="0" presId="urn:microsoft.com/office/officeart/2005/8/layout/process4"/>
    <dgm:cxn modelId="{3F06E215-22AC-4241-AE3B-5292F0D57EE7}" type="presParOf" srcId="{973677E8-D842-4E4C-83F3-9B2FF09E1C82}" destId="{65420046-794F-4CA7-A42F-E6B20E583080}" srcOrd="1" destOrd="0" presId="urn:microsoft.com/office/officeart/2005/8/layout/process4"/>
    <dgm:cxn modelId="{EFD37330-482F-41D3-9005-4C1CBF8C7858}" type="presParOf" srcId="{929FAD58-5311-4CBB-B801-B60BD59085F8}" destId="{4DB3969C-9358-47A8-9136-001DE595F88F}" srcOrd="3" destOrd="0" presId="urn:microsoft.com/office/officeart/2005/8/layout/process4"/>
    <dgm:cxn modelId="{75418110-5A73-4BAC-8F67-5DA64B505DAD}" type="presParOf" srcId="{929FAD58-5311-4CBB-B801-B60BD59085F8}" destId="{B6018C7B-3303-4D9D-9490-E789514EC906}" srcOrd="4" destOrd="0" presId="urn:microsoft.com/office/officeart/2005/8/layout/process4"/>
    <dgm:cxn modelId="{4EAE79EF-5672-4C06-8063-3CBC329FDBA6}" type="presParOf" srcId="{B6018C7B-3303-4D9D-9490-E789514EC906}" destId="{3A65DA4C-185D-48E4-B61B-F989D89B71AA}" srcOrd="0" destOrd="0" presId="urn:microsoft.com/office/officeart/2005/8/layout/process4"/>
    <dgm:cxn modelId="{2FE4A2FC-97C9-45EB-8B78-D0D2AA490EDD}" type="presParOf" srcId="{B6018C7B-3303-4D9D-9490-E789514EC906}" destId="{BBCC98D4-7064-4D82-947A-545A967AAD56}" srcOrd="1" destOrd="0" presId="urn:microsoft.com/office/officeart/2005/8/layout/process4"/>
    <dgm:cxn modelId="{FC224806-FE7E-4F15-9FBF-216D86753906}" type="presParOf" srcId="{B6018C7B-3303-4D9D-9490-E789514EC906}" destId="{5764A028-98F6-4C3C-8FBD-DF89DB8DBD57}" srcOrd="2" destOrd="0" presId="urn:microsoft.com/office/officeart/2005/8/layout/process4"/>
    <dgm:cxn modelId="{912160EF-1510-4CF5-8095-526A288866A1}" type="presParOf" srcId="{5764A028-98F6-4C3C-8FBD-DF89DB8DBD57}" destId="{19AB8F5C-E0EB-4269-AE72-7EA0A9659421}" srcOrd="0" destOrd="0" presId="urn:microsoft.com/office/officeart/2005/8/layout/process4"/>
    <dgm:cxn modelId="{4D06F906-4520-4B3D-A8EC-75120F216ED4}" type="presParOf" srcId="{5764A028-98F6-4C3C-8FBD-DF89DB8DBD57}" destId="{F19524FE-6A2E-419D-AA3F-B1930A06472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D6305E-D900-4D38-A59F-41BEEDF1031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D87AEB-E98D-4D28-9762-388EF56CF763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2200" b="1" dirty="0" smtClean="0"/>
            <a:t> </a:t>
          </a:r>
          <a:r>
            <a:rPr lang="ru-RU" altLang="ru-RU" sz="2400" b="1" dirty="0" smtClean="0">
              <a:solidFill>
                <a:schemeClr val="tx1"/>
              </a:solidFill>
            </a:rPr>
            <a:t>Обнаруживают предмет </a:t>
          </a:r>
        </a:p>
        <a:p>
          <a:pPr marL="0" marR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2400" b="1" dirty="0" smtClean="0">
              <a:solidFill>
                <a:schemeClr val="tx1"/>
              </a:solidFill>
            </a:rPr>
            <a:t>своего действия</a:t>
          </a:r>
          <a:endParaRPr lang="ru-RU" sz="2400" dirty="0" smtClean="0">
            <a:solidFill>
              <a:schemeClr val="tx1"/>
            </a:solidFill>
          </a:endParaRPr>
        </a:p>
        <a:p>
          <a:pPr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b="1" dirty="0"/>
        </a:p>
      </dgm:t>
    </dgm:pt>
    <dgm:pt modelId="{BEFE6E28-4D27-44AE-A919-7532BE41E74B}" type="parTrans" cxnId="{7F85C11C-6392-4E2F-89F2-702BAF10C22A}">
      <dgm:prSet/>
      <dgm:spPr/>
      <dgm:t>
        <a:bodyPr/>
        <a:lstStyle/>
        <a:p>
          <a:endParaRPr lang="ru-RU"/>
        </a:p>
      </dgm:t>
    </dgm:pt>
    <dgm:pt modelId="{9054D957-2F23-48D7-801C-C9DD3197B3BF}" type="sibTrans" cxnId="{7F85C11C-6392-4E2F-89F2-702BAF10C22A}">
      <dgm:prSet/>
      <dgm:spPr/>
      <dgm:t>
        <a:bodyPr/>
        <a:lstStyle/>
        <a:p>
          <a:endParaRPr lang="ru-RU"/>
        </a:p>
      </dgm:t>
    </dgm:pt>
    <dgm:pt modelId="{077C6814-AD47-42CA-A515-193C5D400108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ru-RU" altLang="ru-RU" b="1" dirty="0" smtClean="0">
              <a:solidFill>
                <a:schemeClr val="tx1"/>
              </a:solidFill>
            </a:rPr>
            <a:t>Преобразуют: переформулируют, предлагают свое описание и т.д., частично – запоминают</a:t>
          </a:r>
          <a:endParaRPr lang="ru-RU" b="1" dirty="0">
            <a:solidFill>
              <a:schemeClr val="tx1"/>
            </a:solidFill>
          </a:endParaRPr>
        </a:p>
      </dgm:t>
    </dgm:pt>
    <dgm:pt modelId="{0A74F477-626C-4A05-A527-A29840DD8E21}" type="parTrans" cxnId="{632381CB-1773-4DE0-A74C-090F8BCB1C30}">
      <dgm:prSet/>
      <dgm:spPr/>
      <dgm:t>
        <a:bodyPr/>
        <a:lstStyle/>
        <a:p>
          <a:endParaRPr lang="ru-RU"/>
        </a:p>
      </dgm:t>
    </dgm:pt>
    <dgm:pt modelId="{63CA45DD-42B3-4EA0-A6BD-C7A07F142465}" type="sibTrans" cxnId="{632381CB-1773-4DE0-A74C-090F8BCB1C30}">
      <dgm:prSet/>
      <dgm:spPr/>
      <dgm:t>
        <a:bodyPr/>
        <a:lstStyle/>
        <a:p>
          <a:endParaRPr lang="ru-RU"/>
        </a:p>
      </dgm:t>
    </dgm:pt>
    <dgm:pt modelId="{7434877A-A5A0-4E9D-B32C-85EAF356C219}">
      <dgm:prSet phldrT="[Текст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r"/>
          <a:r>
            <a:rPr lang="ru-RU" altLang="ru-RU" b="1" dirty="0" smtClean="0">
              <a:solidFill>
                <a:schemeClr val="tx1"/>
              </a:solidFill>
            </a:rPr>
            <a:t>Исследуют, совершая разнообразные учебные действия</a:t>
          </a:r>
          <a:endParaRPr lang="ru-RU" dirty="0">
            <a:solidFill>
              <a:schemeClr val="tx1"/>
            </a:solidFill>
          </a:endParaRPr>
        </a:p>
      </dgm:t>
    </dgm:pt>
    <dgm:pt modelId="{F2B1078E-B839-4170-ADDD-5C651CC15A36}" type="parTrans" cxnId="{6B50F514-689D-41C8-8C56-0E58807C47B7}">
      <dgm:prSet/>
      <dgm:spPr/>
      <dgm:t>
        <a:bodyPr/>
        <a:lstStyle/>
        <a:p>
          <a:endParaRPr lang="ru-RU"/>
        </a:p>
      </dgm:t>
    </dgm:pt>
    <dgm:pt modelId="{13735066-6AF9-4F3E-BA72-A01C9B8F38DB}" type="sibTrans" cxnId="{6B50F514-689D-41C8-8C56-0E58807C47B7}">
      <dgm:prSet/>
      <dgm:spPr/>
      <dgm:t>
        <a:bodyPr/>
        <a:lstStyle/>
        <a:p>
          <a:endParaRPr lang="ru-RU"/>
        </a:p>
      </dgm:t>
    </dgm:pt>
    <dgm:pt modelId="{FFC765CE-73CA-41CF-83D5-BC7383AAB899}">
      <dgm:prSet/>
      <dgm:spPr/>
      <dgm:t>
        <a:bodyPr/>
        <a:lstStyle/>
        <a:p>
          <a:endParaRPr lang="ru-RU" dirty="0"/>
        </a:p>
      </dgm:t>
    </dgm:pt>
    <dgm:pt modelId="{7FB88347-76A1-41BC-B793-FBDCBF16D940}" type="parTrans" cxnId="{57AB1531-1885-4BDF-8B61-573E925FD20A}">
      <dgm:prSet/>
      <dgm:spPr/>
      <dgm:t>
        <a:bodyPr/>
        <a:lstStyle/>
        <a:p>
          <a:endParaRPr lang="ru-RU"/>
        </a:p>
      </dgm:t>
    </dgm:pt>
    <dgm:pt modelId="{05D20904-5B44-4CD9-B223-F8EA1B147141}" type="sibTrans" cxnId="{57AB1531-1885-4BDF-8B61-573E925FD20A}">
      <dgm:prSet/>
      <dgm:spPr/>
      <dgm:t>
        <a:bodyPr/>
        <a:lstStyle/>
        <a:p>
          <a:endParaRPr lang="ru-RU"/>
        </a:p>
      </dgm:t>
    </dgm:pt>
    <dgm:pt modelId="{A5A84907-561A-478E-8E9E-17DD0C1DD27B}">
      <dgm:prSet/>
      <dgm:spPr/>
      <dgm:t>
        <a:bodyPr/>
        <a:lstStyle/>
        <a:p>
          <a:endParaRPr lang="ru-RU" dirty="0"/>
        </a:p>
      </dgm:t>
    </dgm:pt>
    <dgm:pt modelId="{55442CAB-C3D5-4220-AA97-71A2AD6241BF}" type="parTrans" cxnId="{491C5F9E-78CB-438A-9367-C1706226AE35}">
      <dgm:prSet/>
      <dgm:spPr/>
      <dgm:t>
        <a:bodyPr/>
        <a:lstStyle/>
        <a:p>
          <a:endParaRPr lang="ru-RU"/>
        </a:p>
      </dgm:t>
    </dgm:pt>
    <dgm:pt modelId="{C07EF47D-6A38-4F79-B1CE-CA871600B08D}" type="sibTrans" cxnId="{491C5F9E-78CB-438A-9367-C1706226AE35}">
      <dgm:prSet/>
      <dgm:spPr/>
      <dgm:t>
        <a:bodyPr/>
        <a:lstStyle/>
        <a:p>
          <a:endParaRPr lang="ru-RU"/>
        </a:p>
      </dgm:t>
    </dgm:pt>
    <dgm:pt modelId="{15A3495F-086D-41A3-9513-313686342EC3}">
      <dgm:prSet/>
      <dgm:spPr/>
      <dgm:t>
        <a:bodyPr/>
        <a:lstStyle/>
        <a:p>
          <a:endParaRPr lang="ru-RU" dirty="0"/>
        </a:p>
      </dgm:t>
    </dgm:pt>
    <dgm:pt modelId="{6C94A41D-EE45-4197-BBB6-D0A85129839F}" type="parTrans" cxnId="{340CCC91-4208-4561-95F1-5833E8F80657}">
      <dgm:prSet/>
      <dgm:spPr/>
      <dgm:t>
        <a:bodyPr/>
        <a:lstStyle/>
        <a:p>
          <a:endParaRPr lang="ru-RU"/>
        </a:p>
      </dgm:t>
    </dgm:pt>
    <dgm:pt modelId="{3A56CCCB-EB19-4DE0-8586-DB2100FA2B78}" type="sibTrans" cxnId="{340CCC91-4208-4561-95F1-5833E8F80657}">
      <dgm:prSet/>
      <dgm:spPr/>
      <dgm:t>
        <a:bodyPr/>
        <a:lstStyle/>
        <a:p>
          <a:endParaRPr lang="ru-RU"/>
        </a:p>
      </dgm:t>
    </dgm:pt>
    <dgm:pt modelId="{F61669F7-2BD5-4841-8EC3-14DE3D204503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ru-RU" altLang="ru-RU" sz="2400" b="1" dirty="0" smtClean="0">
              <a:solidFill>
                <a:schemeClr val="tx1"/>
              </a:solidFill>
            </a:rPr>
            <a:t>Особая единица</a:t>
          </a:r>
        </a:p>
        <a:p>
          <a:pPr algn="l"/>
          <a:r>
            <a:rPr lang="ru-RU" altLang="ru-RU" sz="2400" b="1" dirty="0" smtClean="0">
              <a:solidFill>
                <a:schemeClr val="tx1"/>
              </a:solidFill>
            </a:rPr>
            <a:t> учебного процесса</a:t>
          </a:r>
          <a:endParaRPr lang="ru-RU" sz="2400" b="1" dirty="0" smtClean="0">
            <a:solidFill>
              <a:schemeClr val="tx1"/>
            </a:solidFill>
          </a:endParaRPr>
        </a:p>
        <a:p>
          <a:endParaRPr lang="ru-RU" sz="1900" dirty="0"/>
        </a:p>
      </dgm:t>
    </dgm:pt>
    <dgm:pt modelId="{1C2326AD-8E2E-444B-ADEB-14F8623C4E6C}" type="sibTrans" cxnId="{DD92ED89-2BAF-4378-B693-4F87ADC343AB}">
      <dgm:prSet/>
      <dgm:spPr/>
      <dgm:t>
        <a:bodyPr/>
        <a:lstStyle/>
        <a:p>
          <a:endParaRPr lang="ru-RU"/>
        </a:p>
      </dgm:t>
    </dgm:pt>
    <dgm:pt modelId="{44066645-C23C-4CF6-B6B6-8DAB9D0311E4}" type="parTrans" cxnId="{DD92ED89-2BAF-4378-B693-4F87ADC343AB}">
      <dgm:prSet/>
      <dgm:spPr/>
      <dgm:t>
        <a:bodyPr/>
        <a:lstStyle/>
        <a:p>
          <a:endParaRPr lang="ru-RU"/>
        </a:p>
      </dgm:t>
    </dgm:pt>
    <dgm:pt modelId="{47B1684C-04FA-4210-89A3-A120EFE35D3D}">
      <dgm:prSet phldrT="[Текст]"/>
      <dgm:spPr/>
      <dgm:t>
        <a:bodyPr/>
        <a:lstStyle/>
        <a:p>
          <a:endParaRPr lang="ru-RU" dirty="0"/>
        </a:p>
      </dgm:t>
    </dgm:pt>
    <dgm:pt modelId="{B2F74A99-2C93-4A2D-AE69-81AD249FD668}" type="sibTrans" cxnId="{468109D8-2106-470F-86CD-256785CDF5E7}">
      <dgm:prSet/>
      <dgm:spPr/>
      <dgm:t>
        <a:bodyPr/>
        <a:lstStyle/>
        <a:p>
          <a:endParaRPr lang="ru-RU"/>
        </a:p>
      </dgm:t>
    </dgm:pt>
    <dgm:pt modelId="{6915906A-D0D7-4ACF-BBF5-F6D8D10ACB4F}" type="parTrans" cxnId="{468109D8-2106-470F-86CD-256785CDF5E7}">
      <dgm:prSet/>
      <dgm:spPr/>
      <dgm:t>
        <a:bodyPr/>
        <a:lstStyle/>
        <a:p>
          <a:endParaRPr lang="ru-RU"/>
        </a:p>
      </dgm:t>
    </dgm:pt>
    <dgm:pt modelId="{6BCA2A53-2F66-422E-8BA8-698C4EB4B8C4}" type="pres">
      <dgm:prSet presAssocID="{98D6305E-D900-4D38-A59F-41BEEDF1031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1E2AC2-B49F-452A-B473-859EF4398A01}" type="pres">
      <dgm:prSet presAssocID="{98D6305E-D900-4D38-A59F-41BEEDF10313}" presName="matrix" presStyleCnt="0"/>
      <dgm:spPr/>
    </dgm:pt>
    <dgm:pt modelId="{610079B6-FA00-46C5-AD8E-FBE265D2DF94}" type="pres">
      <dgm:prSet presAssocID="{98D6305E-D900-4D38-A59F-41BEEDF10313}" presName="tile1" presStyleLbl="node1" presStyleIdx="0" presStyleCnt="4"/>
      <dgm:spPr/>
      <dgm:t>
        <a:bodyPr/>
        <a:lstStyle/>
        <a:p>
          <a:endParaRPr lang="ru-RU"/>
        </a:p>
      </dgm:t>
    </dgm:pt>
    <dgm:pt modelId="{3C6285E0-67C9-4774-8DC5-B78249D2596D}" type="pres">
      <dgm:prSet presAssocID="{98D6305E-D900-4D38-A59F-41BEEDF1031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4E7D9-8215-45BB-A13D-C11513BDB9D2}" type="pres">
      <dgm:prSet presAssocID="{98D6305E-D900-4D38-A59F-41BEEDF10313}" presName="tile2" presStyleLbl="node1" presStyleIdx="1" presStyleCnt="4"/>
      <dgm:spPr/>
      <dgm:t>
        <a:bodyPr/>
        <a:lstStyle/>
        <a:p>
          <a:endParaRPr lang="ru-RU"/>
        </a:p>
      </dgm:t>
    </dgm:pt>
    <dgm:pt modelId="{1818BC90-5970-47D2-BB4A-DEABB67B028F}" type="pres">
      <dgm:prSet presAssocID="{98D6305E-D900-4D38-A59F-41BEEDF1031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93661-881A-4C35-AE65-847C7AC12789}" type="pres">
      <dgm:prSet presAssocID="{98D6305E-D900-4D38-A59F-41BEEDF10313}" presName="tile3" presStyleLbl="node1" presStyleIdx="2" presStyleCnt="4"/>
      <dgm:spPr/>
      <dgm:t>
        <a:bodyPr/>
        <a:lstStyle/>
        <a:p>
          <a:endParaRPr lang="ru-RU"/>
        </a:p>
      </dgm:t>
    </dgm:pt>
    <dgm:pt modelId="{2FF38672-5CA7-42D1-8AF1-BCF8A86AFB70}" type="pres">
      <dgm:prSet presAssocID="{98D6305E-D900-4D38-A59F-41BEEDF1031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B8FADB-A95C-4A34-8CAE-642AF27B70D6}" type="pres">
      <dgm:prSet presAssocID="{98D6305E-D900-4D38-A59F-41BEEDF10313}" presName="tile4" presStyleLbl="node1" presStyleIdx="3" presStyleCnt="4" custLinFactNeighborX="0" custLinFactNeighborY="2940"/>
      <dgm:spPr/>
      <dgm:t>
        <a:bodyPr/>
        <a:lstStyle/>
        <a:p>
          <a:endParaRPr lang="ru-RU"/>
        </a:p>
      </dgm:t>
    </dgm:pt>
    <dgm:pt modelId="{B1C440C9-2C9B-4640-BC2D-C37ADE2CB047}" type="pres">
      <dgm:prSet presAssocID="{98D6305E-D900-4D38-A59F-41BEEDF1031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D70A0-4B1B-444D-9C43-B025D4A29A01}" type="pres">
      <dgm:prSet presAssocID="{98D6305E-D900-4D38-A59F-41BEEDF10313}" presName="centerTile" presStyleLbl="fgShp" presStyleIdx="0" presStyleCnt="1" custScaleY="152375" custLinFactNeighborX="-128" custLinFactNeighborY="-588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B7A3A457-D3FA-4943-949F-D80E94836435}" type="presOf" srcId="{73D87AEB-E98D-4D28-9762-388EF56CF763}" destId="{63C4E7D9-8215-45BB-A13D-C11513BDB9D2}" srcOrd="0" destOrd="0" presId="urn:microsoft.com/office/officeart/2005/8/layout/matrix1"/>
    <dgm:cxn modelId="{6B50F514-689D-41C8-8C56-0E58807C47B7}" srcId="{47B1684C-04FA-4210-89A3-A120EFE35D3D}" destId="{7434877A-A5A0-4E9D-B32C-85EAF356C219}" srcOrd="3" destOrd="0" parTransId="{F2B1078E-B839-4170-ADDD-5C651CC15A36}" sibTransId="{13735066-6AF9-4F3E-BA72-A01C9B8F38DB}"/>
    <dgm:cxn modelId="{BE37932A-A04A-43DA-8996-44F0FC9E62C9}" type="presOf" srcId="{F61669F7-2BD5-4841-8EC3-14DE3D204503}" destId="{3C6285E0-67C9-4774-8DC5-B78249D2596D}" srcOrd="1" destOrd="0" presId="urn:microsoft.com/office/officeart/2005/8/layout/matrix1"/>
    <dgm:cxn modelId="{516C0EF1-69F9-4F6E-8553-20F6D67FC354}" type="presOf" srcId="{077C6814-AD47-42CA-A515-193C5D400108}" destId="{CDA93661-881A-4C35-AE65-847C7AC12789}" srcOrd="0" destOrd="0" presId="urn:microsoft.com/office/officeart/2005/8/layout/matrix1"/>
    <dgm:cxn modelId="{5409FDC8-8F5A-4EB9-97BA-369913D10859}" type="presOf" srcId="{077C6814-AD47-42CA-A515-193C5D400108}" destId="{2FF38672-5CA7-42D1-8AF1-BCF8A86AFB70}" srcOrd="1" destOrd="0" presId="urn:microsoft.com/office/officeart/2005/8/layout/matrix1"/>
    <dgm:cxn modelId="{57AB1531-1885-4BDF-8B61-573E925FD20A}" srcId="{98D6305E-D900-4D38-A59F-41BEEDF10313}" destId="{FFC765CE-73CA-41CF-83D5-BC7383AAB899}" srcOrd="3" destOrd="0" parTransId="{7FB88347-76A1-41BC-B793-FBDCBF16D940}" sibTransId="{05D20904-5B44-4CD9-B223-F8EA1B147141}"/>
    <dgm:cxn modelId="{09F27F43-8427-440E-B09B-F9C39D4371F4}" type="presOf" srcId="{73D87AEB-E98D-4D28-9762-388EF56CF763}" destId="{1818BC90-5970-47D2-BB4A-DEABB67B028F}" srcOrd="1" destOrd="0" presId="urn:microsoft.com/office/officeart/2005/8/layout/matrix1"/>
    <dgm:cxn modelId="{468109D8-2106-470F-86CD-256785CDF5E7}" srcId="{98D6305E-D900-4D38-A59F-41BEEDF10313}" destId="{47B1684C-04FA-4210-89A3-A120EFE35D3D}" srcOrd="0" destOrd="0" parTransId="{6915906A-D0D7-4ACF-BBF5-F6D8D10ACB4F}" sibTransId="{B2F74A99-2C93-4A2D-AE69-81AD249FD668}"/>
    <dgm:cxn modelId="{632381CB-1773-4DE0-A74C-090F8BCB1C30}" srcId="{47B1684C-04FA-4210-89A3-A120EFE35D3D}" destId="{077C6814-AD47-42CA-A515-193C5D400108}" srcOrd="2" destOrd="0" parTransId="{0A74F477-626C-4A05-A527-A29840DD8E21}" sibTransId="{63CA45DD-42B3-4EA0-A6BD-C7A07F142465}"/>
    <dgm:cxn modelId="{EB6A90A6-8751-4CA0-A7E1-D933DB9F6290}" type="presOf" srcId="{7434877A-A5A0-4E9D-B32C-85EAF356C219}" destId="{B1C440C9-2C9B-4640-BC2D-C37ADE2CB047}" srcOrd="1" destOrd="0" presId="urn:microsoft.com/office/officeart/2005/8/layout/matrix1"/>
    <dgm:cxn modelId="{DD92ED89-2BAF-4378-B693-4F87ADC343AB}" srcId="{47B1684C-04FA-4210-89A3-A120EFE35D3D}" destId="{F61669F7-2BD5-4841-8EC3-14DE3D204503}" srcOrd="0" destOrd="0" parTransId="{44066645-C23C-4CF6-B6B6-8DAB9D0311E4}" sibTransId="{1C2326AD-8E2E-444B-ADEB-14F8623C4E6C}"/>
    <dgm:cxn modelId="{7F85C11C-6392-4E2F-89F2-702BAF10C22A}" srcId="{47B1684C-04FA-4210-89A3-A120EFE35D3D}" destId="{73D87AEB-E98D-4D28-9762-388EF56CF763}" srcOrd="1" destOrd="0" parTransId="{BEFE6E28-4D27-44AE-A919-7532BE41E74B}" sibTransId="{9054D957-2F23-48D7-801C-C9DD3197B3BF}"/>
    <dgm:cxn modelId="{1E93E305-F328-48D7-9AB1-06FEF686D325}" type="presOf" srcId="{F61669F7-2BD5-4841-8EC3-14DE3D204503}" destId="{610079B6-FA00-46C5-AD8E-FBE265D2DF94}" srcOrd="0" destOrd="0" presId="urn:microsoft.com/office/officeart/2005/8/layout/matrix1"/>
    <dgm:cxn modelId="{491C5F9E-78CB-438A-9367-C1706226AE35}" srcId="{98D6305E-D900-4D38-A59F-41BEEDF10313}" destId="{A5A84907-561A-478E-8E9E-17DD0C1DD27B}" srcOrd="2" destOrd="0" parTransId="{55442CAB-C3D5-4220-AA97-71A2AD6241BF}" sibTransId="{C07EF47D-6A38-4F79-B1CE-CA871600B08D}"/>
    <dgm:cxn modelId="{340CCC91-4208-4561-95F1-5833E8F80657}" srcId="{98D6305E-D900-4D38-A59F-41BEEDF10313}" destId="{15A3495F-086D-41A3-9513-313686342EC3}" srcOrd="1" destOrd="0" parTransId="{6C94A41D-EE45-4197-BBB6-D0A85129839F}" sibTransId="{3A56CCCB-EB19-4DE0-8586-DB2100FA2B78}"/>
    <dgm:cxn modelId="{E2FFEFDE-6CA6-4A89-A399-AC415A075E05}" type="presOf" srcId="{7434877A-A5A0-4E9D-B32C-85EAF356C219}" destId="{6FB8FADB-A95C-4A34-8CAE-642AF27B70D6}" srcOrd="0" destOrd="0" presId="urn:microsoft.com/office/officeart/2005/8/layout/matrix1"/>
    <dgm:cxn modelId="{246A07E6-13E6-4F9B-BC16-F0FC7A58CC6F}" type="presOf" srcId="{47B1684C-04FA-4210-89A3-A120EFE35D3D}" destId="{BC2D70A0-4B1B-444D-9C43-B025D4A29A01}" srcOrd="0" destOrd="0" presId="urn:microsoft.com/office/officeart/2005/8/layout/matrix1"/>
    <dgm:cxn modelId="{D33F8209-54BA-4849-8CEB-9E3873FBD834}" type="presOf" srcId="{98D6305E-D900-4D38-A59F-41BEEDF10313}" destId="{6BCA2A53-2F66-422E-8BA8-698C4EB4B8C4}" srcOrd="0" destOrd="0" presId="urn:microsoft.com/office/officeart/2005/8/layout/matrix1"/>
    <dgm:cxn modelId="{89403B94-111D-42BF-9120-9AD2269F92D9}" type="presParOf" srcId="{6BCA2A53-2F66-422E-8BA8-698C4EB4B8C4}" destId="{5A1E2AC2-B49F-452A-B473-859EF4398A01}" srcOrd="0" destOrd="0" presId="urn:microsoft.com/office/officeart/2005/8/layout/matrix1"/>
    <dgm:cxn modelId="{2E27A623-0B06-49B6-ADE4-2DA9CB0D048F}" type="presParOf" srcId="{5A1E2AC2-B49F-452A-B473-859EF4398A01}" destId="{610079B6-FA00-46C5-AD8E-FBE265D2DF94}" srcOrd="0" destOrd="0" presId="urn:microsoft.com/office/officeart/2005/8/layout/matrix1"/>
    <dgm:cxn modelId="{29F922FA-7321-4490-81CB-A6227F01F650}" type="presParOf" srcId="{5A1E2AC2-B49F-452A-B473-859EF4398A01}" destId="{3C6285E0-67C9-4774-8DC5-B78249D2596D}" srcOrd="1" destOrd="0" presId="urn:microsoft.com/office/officeart/2005/8/layout/matrix1"/>
    <dgm:cxn modelId="{8B83EB70-218A-48F1-BDE9-68F871520094}" type="presParOf" srcId="{5A1E2AC2-B49F-452A-B473-859EF4398A01}" destId="{63C4E7D9-8215-45BB-A13D-C11513BDB9D2}" srcOrd="2" destOrd="0" presId="urn:microsoft.com/office/officeart/2005/8/layout/matrix1"/>
    <dgm:cxn modelId="{52359818-0F18-495E-8606-8F6846A87B1A}" type="presParOf" srcId="{5A1E2AC2-B49F-452A-B473-859EF4398A01}" destId="{1818BC90-5970-47D2-BB4A-DEABB67B028F}" srcOrd="3" destOrd="0" presId="urn:microsoft.com/office/officeart/2005/8/layout/matrix1"/>
    <dgm:cxn modelId="{EAE07D7C-6110-4726-9ECE-3DD522C358ED}" type="presParOf" srcId="{5A1E2AC2-B49F-452A-B473-859EF4398A01}" destId="{CDA93661-881A-4C35-AE65-847C7AC12789}" srcOrd="4" destOrd="0" presId="urn:microsoft.com/office/officeart/2005/8/layout/matrix1"/>
    <dgm:cxn modelId="{143C599A-CE7B-46B4-B67C-1093DFFC30A7}" type="presParOf" srcId="{5A1E2AC2-B49F-452A-B473-859EF4398A01}" destId="{2FF38672-5CA7-42D1-8AF1-BCF8A86AFB70}" srcOrd="5" destOrd="0" presId="urn:microsoft.com/office/officeart/2005/8/layout/matrix1"/>
    <dgm:cxn modelId="{01A81A7E-910D-4466-9194-FBE83CABE3C3}" type="presParOf" srcId="{5A1E2AC2-B49F-452A-B473-859EF4398A01}" destId="{6FB8FADB-A95C-4A34-8CAE-642AF27B70D6}" srcOrd="6" destOrd="0" presId="urn:microsoft.com/office/officeart/2005/8/layout/matrix1"/>
    <dgm:cxn modelId="{7B15CF0D-C783-4503-8D31-06DD2EBA7866}" type="presParOf" srcId="{5A1E2AC2-B49F-452A-B473-859EF4398A01}" destId="{B1C440C9-2C9B-4640-BC2D-C37ADE2CB047}" srcOrd="7" destOrd="0" presId="urn:microsoft.com/office/officeart/2005/8/layout/matrix1"/>
    <dgm:cxn modelId="{64E94D77-7F17-4BC3-B22B-81421A6ACC49}" type="presParOf" srcId="{6BCA2A53-2F66-422E-8BA8-698C4EB4B8C4}" destId="{BC2D70A0-4B1B-444D-9C43-B025D4A29A0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15982A-536A-403D-B9CB-BE1C551150C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5146EF5-5779-4DAF-A22B-4AD8C7B7D154}">
      <dgm:prSet phldrT="[Текст]" custT="1"/>
      <dgm:spPr/>
      <dgm:t>
        <a:bodyPr/>
        <a:lstStyle/>
        <a:p>
          <a:r>
            <a:rPr lang="ru-RU" sz="4400" b="1" dirty="0" smtClean="0">
              <a:solidFill>
                <a:srgbClr val="FF0000"/>
              </a:solidFill>
            </a:rPr>
            <a:t>Цель</a:t>
          </a:r>
          <a:endParaRPr lang="ru-RU" sz="4400" b="1" dirty="0">
            <a:solidFill>
              <a:srgbClr val="FF0000"/>
            </a:solidFill>
          </a:endParaRPr>
        </a:p>
      </dgm:t>
    </dgm:pt>
    <dgm:pt modelId="{45F5822D-F650-48E1-9CEB-3A3AD9D079C2}" type="parTrans" cxnId="{420B5429-8A68-46F9-8196-4BA51EBDA20B}">
      <dgm:prSet/>
      <dgm:spPr/>
      <dgm:t>
        <a:bodyPr/>
        <a:lstStyle/>
        <a:p>
          <a:endParaRPr lang="ru-RU"/>
        </a:p>
      </dgm:t>
    </dgm:pt>
    <dgm:pt modelId="{31C37158-5B59-42D5-8CAA-3F1114227602}" type="sibTrans" cxnId="{420B5429-8A68-46F9-8196-4BA51EBDA20B}">
      <dgm:prSet/>
      <dgm:spPr/>
      <dgm:t>
        <a:bodyPr/>
        <a:lstStyle/>
        <a:p>
          <a:endParaRPr lang="ru-RU"/>
        </a:p>
      </dgm:t>
    </dgm:pt>
    <dgm:pt modelId="{2DD54E38-72BF-4B5B-926F-F2A384E1624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000" b="0" i="0" u="none" dirty="0" smtClean="0">
              <a:solidFill>
                <a:schemeClr val="tx1"/>
              </a:solidFill>
            </a:rPr>
            <a:t>Планируемые результаты освоения</a:t>
          </a:r>
        </a:p>
        <a:p>
          <a:pPr>
            <a:spcAft>
              <a:spcPts val="0"/>
            </a:spcAft>
          </a:pPr>
          <a:r>
            <a:rPr lang="ru-RU" sz="2000" b="0" i="0" u="none" dirty="0" smtClean="0">
              <a:solidFill>
                <a:schemeClr val="tx1"/>
              </a:solidFill>
            </a:rPr>
            <a:t> обучающимися основной образовательной программы</a:t>
          </a:r>
          <a:endParaRPr lang="ru-RU" sz="2000" dirty="0">
            <a:solidFill>
              <a:schemeClr val="tx1"/>
            </a:solidFill>
          </a:endParaRPr>
        </a:p>
      </dgm:t>
    </dgm:pt>
    <dgm:pt modelId="{EE0B83FB-A5E7-4F42-8420-933981F51B5B}" type="parTrans" cxnId="{AC460128-A372-4353-9B63-C73394FEB324}">
      <dgm:prSet/>
      <dgm:spPr/>
      <dgm:t>
        <a:bodyPr/>
        <a:lstStyle/>
        <a:p>
          <a:endParaRPr lang="ru-RU"/>
        </a:p>
      </dgm:t>
    </dgm:pt>
    <dgm:pt modelId="{7F261CFB-6291-40BC-A4E3-56A471B222FA}" type="sibTrans" cxnId="{AC460128-A372-4353-9B63-C73394FEB324}">
      <dgm:prSet/>
      <dgm:spPr/>
      <dgm:t>
        <a:bodyPr/>
        <a:lstStyle/>
        <a:p>
          <a:endParaRPr lang="ru-RU"/>
        </a:p>
      </dgm:t>
    </dgm:pt>
    <dgm:pt modelId="{AC318FD7-4870-407B-8341-41396AB59C99}">
      <dgm:prSet phldrT="[Текст]"/>
      <dgm:spPr/>
      <dgm:t>
        <a:bodyPr/>
        <a:lstStyle/>
        <a:p>
          <a:endParaRPr lang="ru-RU" dirty="0"/>
        </a:p>
      </dgm:t>
    </dgm:pt>
    <dgm:pt modelId="{A0D3E815-FBD6-4995-99F3-58FC4E13D246}" type="parTrans" cxnId="{61170CB9-497D-47DF-8140-B181C9E88365}">
      <dgm:prSet/>
      <dgm:spPr/>
      <dgm:t>
        <a:bodyPr/>
        <a:lstStyle/>
        <a:p>
          <a:endParaRPr lang="ru-RU"/>
        </a:p>
      </dgm:t>
    </dgm:pt>
    <dgm:pt modelId="{A4B7B3CB-B689-4B11-87F8-A0C0A8CC7783}" type="sibTrans" cxnId="{61170CB9-497D-47DF-8140-B181C9E88365}">
      <dgm:prSet/>
      <dgm:spPr/>
      <dgm:t>
        <a:bodyPr/>
        <a:lstStyle/>
        <a:p>
          <a:endParaRPr lang="ru-RU"/>
        </a:p>
      </dgm:t>
    </dgm:pt>
    <dgm:pt modelId="{3176F8CC-03B0-4AE7-86FC-B0A4471E0E04}" type="pres">
      <dgm:prSet presAssocID="{2D15982A-536A-403D-B9CB-BE1C551150CD}" presName="Name0" presStyleCnt="0">
        <dgm:presLayoutVars>
          <dgm:dir/>
          <dgm:animLvl val="lvl"/>
          <dgm:resizeHandles val="exact"/>
        </dgm:presLayoutVars>
      </dgm:prSet>
      <dgm:spPr/>
    </dgm:pt>
    <dgm:pt modelId="{EEC783F7-C931-4EDD-A6E4-EDAF45F0E464}" type="pres">
      <dgm:prSet presAssocID="{85146EF5-5779-4DAF-A22B-4AD8C7B7D154}" presName="composite" presStyleCnt="0"/>
      <dgm:spPr/>
    </dgm:pt>
    <dgm:pt modelId="{F5729650-6C60-485B-BB8E-F7237EC8F7A5}" type="pres">
      <dgm:prSet presAssocID="{85146EF5-5779-4DAF-A22B-4AD8C7B7D154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AA86F9-4648-445A-8F64-C4096CFC8BA3}" type="pres">
      <dgm:prSet presAssocID="{85146EF5-5779-4DAF-A22B-4AD8C7B7D154}" presName="desTx" presStyleLbl="revTx" presStyleIdx="0" presStyleCnt="1">
        <dgm:presLayoutVars>
          <dgm:bulletEnabled val="1"/>
        </dgm:presLayoutVars>
      </dgm:prSet>
      <dgm:spPr/>
    </dgm:pt>
    <dgm:pt modelId="{2B85B7FD-13D3-44D5-9781-C39F7DAD07FF}" type="pres">
      <dgm:prSet presAssocID="{31C37158-5B59-42D5-8CAA-3F1114227602}" presName="space" presStyleCnt="0"/>
      <dgm:spPr/>
    </dgm:pt>
    <dgm:pt modelId="{6894BE88-D3DE-4487-A738-D6EAE6572CE1}" type="pres">
      <dgm:prSet presAssocID="{2DD54E38-72BF-4B5B-926F-F2A384E1624B}" presName="composite" presStyleCnt="0"/>
      <dgm:spPr/>
    </dgm:pt>
    <dgm:pt modelId="{477A7A03-74EC-4C56-921D-73A1DCED7756}" type="pres">
      <dgm:prSet presAssocID="{2DD54E38-72BF-4B5B-926F-F2A384E1624B}" presName="parTx" presStyleLbl="node1" presStyleIdx="1" presStyleCnt="2" custScaleY="1249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CFC75-94FE-49EE-90B2-B8D795CF41FE}" type="pres">
      <dgm:prSet presAssocID="{2DD54E38-72BF-4B5B-926F-F2A384E1624B}" presName="desTx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DF37BF-CAA3-4646-B755-866739449BDA}" type="presOf" srcId="{2DD54E38-72BF-4B5B-926F-F2A384E1624B}" destId="{477A7A03-74EC-4C56-921D-73A1DCED7756}" srcOrd="0" destOrd="0" presId="urn:microsoft.com/office/officeart/2005/8/layout/chevron1"/>
    <dgm:cxn modelId="{AC460128-A372-4353-9B63-C73394FEB324}" srcId="{2D15982A-536A-403D-B9CB-BE1C551150CD}" destId="{2DD54E38-72BF-4B5B-926F-F2A384E1624B}" srcOrd="1" destOrd="0" parTransId="{EE0B83FB-A5E7-4F42-8420-933981F51B5B}" sibTransId="{7F261CFB-6291-40BC-A4E3-56A471B222FA}"/>
    <dgm:cxn modelId="{61170CB9-497D-47DF-8140-B181C9E88365}" srcId="{2DD54E38-72BF-4B5B-926F-F2A384E1624B}" destId="{AC318FD7-4870-407B-8341-41396AB59C99}" srcOrd="0" destOrd="0" parTransId="{A0D3E815-FBD6-4995-99F3-58FC4E13D246}" sibTransId="{A4B7B3CB-B689-4B11-87F8-A0C0A8CC7783}"/>
    <dgm:cxn modelId="{1309E38C-AAEB-431A-A5B7-F5A12E45ED3D}" type="presOf" srcId="{AC318FD7-4870-407B-8341-41396AB59C99}" destId="{B3CCFC75-94FE-49EE-90B2-B8D795CF41FE}" srcOrd="0" destOrd="0" presId="urn:microsoft.com/office/officeart/2005/8/layout/chevron1"/>
    <dgm:cxn modelId="{420B5429-8A68-46F9-8196-4BA51EBDA20B}" srcId="{2D15982A-536A-403D-B9CB-BE1C551150CD}" destId="{85146EF5-5779-4DAF-A22B-4AD8C7B7D154}" srcOrd="0" destOrd="0" parTransId="{45F5822D-F650-48E1-9CEB-3A3AD9D079C2}" sibTransId="{31C37158-5B59-42D5-8CAA-3F1114227602}"/>
    <dgm:cxn modelId="{5565115E-F13F-4420-B34C-6DF5D4CDFECF}" type="presOf" srcId="{2D15982A-536A-403D-B9CB-BE1C551150CD}" destId="{3176F8CC-03B0-4AE7-86FC-B0A4471E0E04}" srcOrd="0" destOrd="0" presId="urn:microsoft.com/office/officeart/2005/8/layout/chevron1"/>
    <dgm:cxn modelId="{A2BF56CA-9B29-43E8-B654-245748086B5E}" type="presOf" srcId="{85146EF5-5779-4DAF-A22B-4AD8C7B7D154}" destId="{F5729650-6C60-485B-BB8E-F7237EC8F7A5}" srcOrd="0" destOrd="0" presId="urn:microsoft.com/office/officeart/2005/8/layout/chevron1"/>
    <dgm:cxn modelId="{FBDCD94B-CFB4-4DBE-A0E6-21BC9D31DBC3}" type="presParOf" srcId="{3176F8CC-03B0-4AE7-86FC-B0A4471E0E04}" destId="{EEC783F7-C931-4EDD-A6E4-EDAF45F0E464}" srcOrd="0" destOrd="0" presId="urn:microsoft.com/office/officeart/2005/8/layout/chevron1"/>
    <dgm:cxn modelId="{01B0D9C9-5607-4B66-8E9D-D3BA4823639D}" type="presParOf" srcId="{EEC783F7-C931-4EDD-A6E4-EDAF45F0E464}" destId="{F5729650-6C60-485B-BB8E-F7237EC8F7A5}" srcOrd="0" destOrd="0" presId="urn:microsoft.com/office/officeart/2005/8/layout/chevron1"/>
    <dgm:cxn modelId="{0C8F798C-98FB-4AA3-86BE-900653696D3F}" type="presParOf" srcId="{EEC783F7-C931-4EDD-A6E4-EDAF45F0E464}" destId="{52AA86F9-4648-445A-8F64-C4096CFC8BA3}" srcOrd="1" destOrd="0" presId="urn:microsoft.com/office/officeart/2005/8/layout/chevron1"/>
    <dgm:cxn modelId="{E7309D69-5444-4120-8809-229672F8C7CA}" type="presParOf" srcId="{3176F8CC-03B0-4AE7-86FC-B0A4471E0E04}" destId="{2B85B7FD-13D3-44D5-9781-C39F7DAD07FF}" srcOrd="1" destOrd="0" presId="urn:microsoft.com/office/officeart/2005/8/layout/chevron1"/>
    <dgm:cxn modelId="{93343A9C-1774-4E70-9B4A-70900B534BAB}" type="presParOf" srcId="{3176F8CC-03B0-4AE7-86FC-B0A4471E0E04}" destId="{6894BE88-D3DE-4487-A738-D6EAE6572CE1}" srcOrd="2" destOrd="0" presId="urn:microsoft.com/office/officeart/2005/8/layout/chevron1"/>
    <dgm:cxn modelId="{DCD4EB3F-EF88-4A40-879B-62ABDBCBF5B9}" type="presParOf" srcId="{6894BE88-D3DE-4487-A738-D6EAE6572CE1}" destId="{477A7A03-74EC-4C56-921D-73A1DCED7756}" srcOrd="0" destOrd="0" presId="urn:microsoft.com/office/officeart/2005/8/layout/chevron1"/>
    <dgm:cxn modelId="{5DD5E2AE-6D1F-4A44-9DE0-A01AA5722B31}" type="presParOf" srcId="{6894BE88-D3DE-4487-A738-D6EAE6572CE1}" destId="{B3CCFC75-94FE-49EE-90B2-B8D795CF41FE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0921F3-0C06-44C4-8A0A-5E7FE620A52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29A654-0167-48C6-8EB8-903A9997B45E}">
      <dgm:prSet phldrT="[Текст]" phldr="1"/>
      <dgm:spPr/>
      <dgm:t>
        <a:bodyPr/>
        <a:lstStyle/>
        <a:p>
          <a:endParaRPr lang="ru-RU" dirty="0"/>
        </a:p>
      </dgm:t>
    </dgm:pt>
    <dgm:pt modelId="{7CA320E1-E064-4A46-A24D-4081E99B2873}" type="parTrans" cxnId="{AD4874BD-795A-44DB-82CC-2FEDA39615D6}">
      <dgm:prSet/>
      <dgm:spPr/>
      <dgm:t>
        <a:bodyPr/>
        <a:lstStyle/>
        <a:p>
          <a:endParaRPr lang="ru-RU"/>
        </a:p>
      </dgm:t>
    </dgm:pt>
    <dgm:pt modelId="{7711AA46-A292-4AE0-9DF3-94354C30C5F8}" type="sibTrans" cxnId="{AD4874BD-795A-44DB-82CC-2FEDA39615D6}">
      <dgm:prSet/>
      <dgm:spPr/>
      <dgm:t>
        <a:bodyPr/>
        <a:lstStyle/>
        <a:p>
          <a:endParaRPr lang="ru-RU"/>
        </a:p>
      </dgm:t>
    </dgm:pt>
    <dgm:pt modelId="{59CA746A-F6D3-4F53-AC5A-9EB5984E1D91}">
      <dgm:prSet phldrT="[Текст]" custT="1"/>
      <dgm:spPr/>
      <dgm:t>
        <a:bodyPr/>
        <a:lstStyle/>
        <a:p>
          <a:r>
            <a:rPr lang="ru-RU" sz="2000" dirty="0" smtClean="0"/>
            <a:t>Возможность сделать заключение о степени ее реализации</a:t>
          </a:r>
          <a:endParaRPr lang="ru-RU" sz="2000" dirty="0"/>
        </a:p>
      </dgm:t>
    </dgm:pt>
    <dgm:pt modelId="{96625603-A8B2-4FFB-B87C-54EC68FD569E}" type="parTrans" cxnId="{7AC0BF59-173A-4A99-BECA-F4E03DA26E81}">
      <dgm:prSet/>
      <dgm:spPr/>
      <dgm:t>
        <a:bodyPr/>
        <a:lstStyle/>
        <a:p>
          <a:endParaRPr lang="ru-RU"/>
        </a:p>
      </dgm:t>
    </dgm:pt>
    <dgm:pt modelId="{A501203E-0F9B-4445-A001-1A3C09FDEF97}" type="sibTrans" cxnId="{7AC0BF59-173A-4A99-BECA-F4E03DA26E81}">
      <dgm:prSet/>
      <dgm:spPr/>
      <dgm:t>
        <a:bodyPr/>
        <a:lstStyle/>
        <a:p>
          <a:endParaRPr lang="ru-RU"/>
        </a:p>
      </dgm:t>
    </dgm:pt>
    <dgm:pt modelId="{B6A8BCDA-4FD3-41C4-A1D4-F78E9AFFDC06}">
      <dgm:prSet phldrT="[Текст]" phldr="1"/>
      <dgm:spPr/>
      <dgm:t>
        <a:bodyPr/>
        <a:lstStyle/>
        <a:p>
          <a:endParaRPr lang="ru-RU" sz="1500" dirty="0"/>
        </a:p>
      </dgm:t>
    </dgm:pt>
    <dgm:pt modelId="{57D4CDC7-B020-414E-8295-FFFDAD5A5C22}" type="parTrans" cxnId="{EBB19E45-FB59-4E23-A780-D57E063A8FEF}">
      <dgm:prSet/>
      <dgm:spPr/>
      <dgm:t>
        <a:bodyPr/>
        <a:lstStyle/>
        <a:p>
          <a:endParaRPr lang="ru-RU"/>
        </a:p>
      </dgm:t>
    </dgm:pt>
    <dgm:pt modelId="{9F55184B-BA39-406D-B220-3D9D89979CFA}" type="sibTrans" cxnId="{EBB19E45-FB59-4E23-A780-D57E063A8FEF}">
      <dgm:prSet/>
      <dgm:spPr/>
      <dgm:t>
        <a:bodyPr/>
        <a:lstStyle/>
        <a:p>
          <a:endParaRPr lang="ru-RU"/>
        </a:p>
      </dgm:t>
    </dgm:pt>
    <dgm:pt modelId="{20586522-C9D9-41F5-AAA5-F6DD683F3FA7}">
      <dgm:prSet phldrT="[Текст]" phldr="1"/>
      <dgm:spPr/>
      <dgm:t>
        <a:bodyPr/>
        <a:lstStyle/>
        <a:p>
          <a:endParaRPr lang="ru-RU" dirty="0"/>
        </a:p>
      </dgm:t>
    </dgm:pt>
    <dgm:pt modelId="{612B061C-C7DE-4C42-8739-53A0B889C2AB}" type="parTrans" cxnId="{22497F57-C92F-4943-8860-3C86D5D5F917}">
      <dgm:prSet/>
      <dgm:spPr/>
      <dgm:t>
        <a:bodyPr/>
        <a:lstStyle/>
        <a:p>
          <a:endParaRPr lang="ru-RU"/>
        </a:p>
      </dgm:t>
    </dgm:pt>
    <dgm:pt modelId="{DC620312-01CE-4786-8F31-8525C52D4615}" type="sibTrans" cxnId="{22497F57-C92F-4943-8860-3C86D5D5F917}">
      <dgm:prSet/>
      <dgm:spPr/>
      <dgm:t>
        <a:bodyPr/>
        <a:lstStyle/>
        <a:p>
          <a:endParaRPr lang="ru-RU"/>
        </a:p>
      </dgm:t>
    </dgm:pt>
    <dgm:pt modelId="{9CC8B876-891D-4636-B904-91DF5089E09F}">
      <dgm:prSet phldrT="[Текст]" custT="1"/>
      <dgm:spPr/>
      <dgm:t>
        <a:bodyPr/>
        <a:lstStyle/>
        <a:p>
          <a:r>
            <a:rPr lang="ru-RU" sz="1800" dirty="0" smtClean="0"/>
            <a:t>Наличие методик выявления диагностируемого качества</a:t>
          </a:r>
          <a:endParaRPr lang="ru-RU" sz="1800" dirty="0"/>
        </a:p>
      </dgm:t>
    </dgm:pt>
    <dgm:pt modelId="{86C6601F-0F08-4168-904E-E2ACABE15C4E}" type="parTrans" cxnId="{F2A78D11-3683-4EFB-B809-69858375696B}">
      <dgm:prSet/>
      <dgm:spPr/>
      <dgm:t>
        <a:bodyPr/>
        <a:lstStyle/>
        <a:p>
          <a:endParaRPr lang="ru-RU"/>
        </a:p>
      </dgm:t>
    </dgm:pt>
    <dgm:pt modelId="{32AD568B-4D09-4616-B58E-5AAF1B480D14}" type="sibTrans" cxnId="{F2A78D11-3683-4EFB-B809-69858375696B}">
      <dgm:prSet/>
      <dgm:spPr/>
      <dgm:t>
        <a:bodyPr/>
        <a:lstStyle/>
        <a:p>
          <a:endParaRPr lang="ru-RU"/>
        </a:p>
      </dgm:t>
    </dgm:pt>
    <dgm:pt modelId="{86973A6C-7932-4B2C-9358-A21308129EBE}">
      <dgm:prSet phldrT="[Текст]" custT="1"/>
      <dgm:spPr/>
      <dgm:t>
        <a:bodyPr/>
        <a:lstStyle/>
        <a:p>
          <a:r>
            <a:rPr lang="ru-RU" sz="1800" dirty="0" smtClean="0"/>
            <a:t>Существование шкалы оценки уровня развития данного качества</a:t>
          </a:r>
          <a:endParaRPr lang="ru-RU" sz="1800" dirty="0"/>
        </a:p>
      </dgm:t>
    </dgm:pt>
    <dgm:pt modelId="{E2BEBB81-1B4D-4F8A-A851-9A6E9F746EB6}" type="parTrans" cxnId="{1468AB17-0F07-4E68-8084-A1AC2FF4AA7B}">
      <dgm:prSet/>
      <dgm:spPr/>
      <dgm:t>
        <a:bodyPr/>
        <a:lstStyle/>
        <a:p>
          <a:endParaRPr lang="ru-RU"/>
        </a:p>
      </dgm:t>
    </dgm:pt>
    <dgm:pt modelId="{92234982-8109-4850-B80C-B10A189AD5B8}" type="sibTrans" cxnId="{1468AB17-0F07-4E68-8084-A1AC2FF4AA7B}">
      <dgm:prSet/>
      <dgm:spPr/>
      <dgm:t>
        <a:bodyPr/>
        <a:lstStyle/>
        <a:p>
          <a:endParaRPr lang="ru-RU"/>
        </a:p>
      </dgm:t>
    </dgm:pt>
    <dgm:pt modelId="{ECD69E35-7321-4E82-B696-2E644848A269}">
      <dgm:prSet phldrT="[Текст]" phldr="1"/>
      <dgm:spPr/>
      <dgm:t>
        <a:bodyPr/>
        <a:lstStyle/>
        <a:p>
          <a:endParaRPr lang="ru-RU" dirty="0"/>
        </a:p>
      </dgm:t>
    </dgm:pt>
    <dgm:pt modelId="{4746764A-7866-4166-BA96-F11750D1E4F1}" type="parTrans" cxnId="{E95A63E1-876E-4D95-B13A-830B994D1EC8}">
      <dgm:prSet/>
      <dgm:spPr/>
      <dgm:t>
        <a:bodyPr/>
        <a:lstStyle/>
        <a:p>
          <a:endParaRPr lang="ru-RU"/>
        </a:p>
      </dgm:t>
    </dgm:pt>
    <dgm:pt modelId="{7C36990C-5139-4B8B-997B-DFD46A6E8B08}" type="sibTrans" cxnId="{E95A63E1-876E-4D95-B13A-830B994D1EC8}">
      <dgm:prSet/>
      <dgm:spPr/>
      <dgm:t>
        <a:bodyPr/>
        <a:lstStyle/>
        <a:p>
          <a:endParaRPr lang="ru-RU"/>
        </a:p>
      </dgm:t>
    </dgm:pt>
    <dgm:pt modelId="{DB7822A3-1994-4206-9290-1407CB48090E}">
      <dgm:prSet phldrT="[Текст]" custT="1"/>
      <dgm:spPr/>
      <dgm:t>
        <a:bodyPr/>
        <a:lstStyle/>
        <a:p>
          <a:r>
            <a:rPr lang="ru-RU" sz="2000" dirty="0" smtClean="0"/>
            <a:t>Определение  через результаты, выраженные в действиях учащихся, которые (действия) учитель может оценить</a:t>
          </a:r>
          <a:endParaRPr lang="ru-RU" sz="2000" dirty="0"/>
        </a:p>
      </dgm:t>
    </dgm:pt>
    <dgm:pt modelId="{8ADC1037-2AF5-4D3B-80B4-86073837DE01}" type="parTrans" cxnId="{802BF871-B6A8-41FD-8809-B42EB484FE39}">
      <dgm:prSet/>
      <dgm:spPr/>
      <dgm:t>
        <a:bodyPr/>
        <a:lstStyle/>
        <a:p>
          <a:endParaRPr lang="ru-RU"/>
        </a:p>
      </dgm:t>
    </dgm:pt>
    <dgm:pt modelId="{854923A6-C1AD-43E0-8E29-5F21B289C607}" type="sibTrans" cxnId="{802BF871-B6A8-41FD-8809-B42EB484FE39}">
      <dgm:prSet/>
      <dgm:spPr/>
      <dgm:t>
        <a:bodyPr/>
        <a:lstStyle/>
        <a:p>
          <a:endParaRPr lang="ru-RU"/>
        </a:p>
      </dgm:t>
    </dgm:pt>
    <dgm:pt modelId="{709CAE17-8F12-4443-8095-EFC1690E4BF5}">
      <dgm:prSet phldrT="[Текст]" phldr="1"/>
      <dgm:spPr/>
      <dgm:t>
        <a:bodyPr/>
        <a:lstStyle/>
        <a:p>
          <a:endParaRPr lang="ru-RU" sz="1500" dirty="0"/>
        </a:p>
      </dgm:t>
    </dgm:pt>
    <dgm:pt modelId="{1B3EA30A-A9D2-4728-B5B3-FD234CBD24D7}" type="parTrans" cxnId="{8E68B7DD-F5E4-4932-8F64-F164F03B0074}">
      <dgm:prSet/>
      <dgm:spPr/>
      <dgm:t>
        <a:bodyPr/>
        <a:lstStyle/>
        <a:p>
          <a:endParaRPr lang="ru-RU"/>
        </a:p>
      </dgm:t>
    </dgm:pt>
    <dgm:pt modelId="{BE850D1A-F29A-4429-A7DB-2F6631BA4474}" type="sibTrans" cxnId="{8E68B7DD-F5E4-4932-8F64-F164F03B0074}">
      <dgm:prSet/>
      <dgm:spPr/>
      <dgm:t>
        <a:bodyPr/>
        <a:lstStyle/>
        <a:p>
          <a:endParaRPr lang="ru-RU"/>
        </a:p>
      </dgm:t>
    </dgm:pt>
    <dgm:pt modelId="{88E54B1D-A2FE-41BF-A809-D5C89A397E2A}" type="pres">
      <dgm:prSet presAssocID="{BE0921F3-0C06-44C4-8A0A-5E7FE620A52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2088FC-37B1-47EE-94E7-206382BD7EA4}" type="pres">
      <dgm:prSet presAssocID="{AA29A654-0167-48C6-8EB8-903A9997B45E}" presName="composite" presStyleCnt="0"/>
      <dgm:spPr/>
    </dgm:pt>
    <dgm:pt modelId="{2114FFE6-3453-4A9C-9438-6748A033C367}" type="pres">
      <dgm:prSet presAssocID="{AA29A654-0167-48C6-8EB8-903A9997B45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1BAFE0-39EF-4D85-992A-A15D68273348}" type="pres">
      <dgm:prSet presAssocID="{AA29A654-0167-48C6-8EB8-903A9997B45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34E047-3D8C-4685-BEA9-CE00FB637827}" type="pres">
      <dgm:prSet presAssocID="{7711AA46-A292-4AE0-9DF3-94354C30C5F8}" presName="sp" presStyleCnt="0"/>
      <dgm:spPr/>
    </dgm:pt>
    <dgm:pt modelId="{53EFEB76-7259-4470-BAC2-D2FFE5257483}" type="pres">
      <dgm:prSet presAssocID="{20586522-C9D9-41F5-AAA5-F6DD683F3FA7}" presName="composite" presStyleCnt="0"/>
      <dgm:spPr/>
    </dgm:pt>
    <dgm:pt modelId="{BE99EF53-D8E0-4FF4-B62C-F9D7ED4EA495}" type="pres">
      <dgm:prSet presAssocID="{20586522-C9D9-41F5-AAA5-F6DD683F3FA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74F6BF-602C-439D-B2DA-E63FBE230D42}" type="pres">
      <dgm:prSet presAssocID="{20586522-C9D9-41F5-AAA5-F6DD683F3FA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67DC6-2983-4192-A778-4A7FD8C3C4EA}" type="pres">
      <dgm:prSet presAssocID="{DC620312-01CE-4786-8F31-8525C52D4615}" presName="sp" presStyleCnt="0"/>
      <dgm:spPr/>
    </dgm:pt>
    <dgm:pt modelId="{44DE36FE-830C-4E98-8C20-000F9080D8DB}" type="pres">
      <dgm:prSet presAssocID="{ECD69E35-7321-4E82-B696-2E644848A269}" presName="composite" presStyleCnt="0"/>
      <dgm:spPr/>
    </dgm:pt>
    <dgm:pt modelId="{F335E46C-D1F1-4689-B332-FAF9B499A127}" type="pres">
      <dgm:prSet presAssocID="{ECD69E35-7321-4E82-B696-2E644848A26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CA4DE9-9E71-4C06-920E-72A24F15799E}" type="pres">
      <dgm:prSet presAssocID="{ECD69E35-7321-4E82-B696-2E644848A26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ED2B9C-A5C5-4C22-A691-59E8801DA23B}" type="presOf" srcId="{AA29A654-0167-48C6-8EB8-903A9997B45E}" destId="{2114FFE6-3453-4A9C-9438-6748A033C367}" srcOrd="0" destOrd="0" presId="urn:microsoft.com/office/officeart/2005/8/layout/chevron2"/>
    <dgm:cxn modelId="{AD4874BD-795A-44DB-82CC-2FEDA39615D6}" srcId="{BE0921F3-0C06-44C4-8A0A-5E7FE620A529}" destId="{AA29A654-0167-48C6-8EB8-903A9997B45E}" srcOrd="0" destOrd="0" parTransId="{7CA320E1-E064-4A46-A24D-4081E99B2873}" sibTransId="{7711AA46-A292-4AE0-9DF3-94354C30C5F8}"/>
    <dgm:cxn modelId="{802BF871-B6A8-41FD-8809-B42EB484FE39}" srcId="{ECD69E35-7321-4E82-B696-2E644848A269}" destId="{DB7822A3-1994-4206-9290-1407CB48090E}" srcOrd="0" destOrd="0" parTransId="{8ADC1037-2AF5-4D3B-80B4-86073837DE01}" sibTransId="{854923A6-C1AD-43E0-8E29-5F21B289C607}"/>
    <dgm:cxn modelId="{E95A63E1-876E-4D95-B13A-830B994D1EC8}" srcId="{BE0921F3-0C06-44C4-8A0A-5E7FE620A529}" destId="{ECD69E35-7321-4E82-B696-2E644848A269}" srcOrd="2" destOrd="0" parTransId="{4746764A-7866-4166-BA96-F11750D1E4F1}" sibTransId="{7C36990C-5139-4B8B-997B-DFD46A6E8B08}"/>
    <dgm:cxn modelId="{8E68B7DD-F5E4-4932-8F64-F164F03B0074}" srcId="{ECD69E35-7321-4E82-B696-2E644848A269}" destId="{709CAE17-8F12-4443-8095-EFC1690E4BF5}" srcOrd="1" destOrd="0" parTransId="{1B3EA30A-A9D2-4728-B5B3-FD234CBD24D7}" sibTransId="{BE850D1A-F29A-4429-A7DB-2F6631BA4474}"/>
    <dgm:cxn modelId="{5ED4D49B-7979-49D9-84A9-5E6072C9C686}" type="presOf" srcId="{BE0921F3-0C06-44C4-8A0A-5E7FE620A529}" destId="{88E54B1D-A2FE-41BF-A809-D5C89A397E2A}" srcOrd="0" destOrd="0" presId="urn:microsoft.com/office/officeart/2005/8/layout/chevron2"/>
    <dgm:cxn modelId="{22497F57-C92F-4943-8860-3C86D5D5F917}" srcId="{BE0921F3-0C06-44C4-8A0A-5E7FE620A529}" destId="{20586522-C9D9-41F5-AAA5-F6DD683F3FA7}" srcOrd="1" destOrd="0" parTransId="{612B061C-C7DE-4C42-8739-53A0B889C2AB}" sibTransId="{DC620312-01CE-4786-8F31-8525C52D4615}"/>
    <dgm:cxn modelId="{8B36AAA6-2188-407A-8695-3106252BAF81}" type="presOf" srcId="{709CAE17-8F12-4443-8095-EFC1690E4BF5}" destId="{A8CA4DE9-9E71-4C06-920E-72A24F15799E}" srcOrd="0" destOrd="1" presId="urn:microsoft.com/office/officeart/2005/8/layout/chevron2"/>
    <dgm:cxn modelId="{F2A78D11-3683-4EFB-B809-69858375696B}" srcId="{20586522-C9D9-41F5-AAA5-F6DD683F3FA7}" destId="{9CC8B876-891D-4636-B904-91DF5089E09F}" srcOrd="0" destOrd="0" parTransId="{86C6601F-0F08-4168-904E-E2ACABE15C4E}" sibTransId="{32AD568B-4D09-4616-B58E-5AAF1B480D14}"/>
    <dgm:cxn modelId="{88BADEE9-7945-40F3-B3B6-0704C01619C3}" type="presOf" srcId="{59CA746A-F6D3-4F53-AC5A-9EB5984E1D91}" destId="{121BAFE0-39EF-4D85-992A-A15D68273348}" srcOrd="0" destOrd="0" presId="urn:microsoft.com/office/officeart/2005/8/layout/chevron2"/>
    <dgm:cxn modelId="{087F4DF3-2FA8-4040-A56C-4E9500BB243D}" type="presOf" srcId="{20586522-C9D9-41F5-AAA5-F6DD683F3FA7}" destId="{BE99EF53-D8E0-4FF4-B62C-F9D7ED4EA495}" srcOrd="0" destOrd="0" presId="urn:microsoft.com/office/officeart/2005/8/layout/chevron2"/>
    <dgm:cxn modelId="{EBB19E45-FB59-4E23-A780-D57E063A8FEF}" srcId="{AA29A654-0167-48C6-8EB8-903A9997B45E}" destId="{B6A8BCDA-4FD3-41C4-A1D4-F78E9AFFDC06}" srcOrd="1" destOrd="0" parTransId="{57D4CDC7-B020-414E-8295-FFFDAD5A5C22}" sibTransId="{9F55184B-BA39-406D-B220-3D9D89979CFA}"/>
    <dgm:cxn modelId="{7AC0BF59-173A-4A99-BECA-F4E03DA26E81}" srcId="{AA29A654-0167-48C6-8EB8-903A9997B45E}" destId="{59CA746A-F6D3-4F53-AC5A-9EB5984E1D91}" srcOrd="0" destOrd="0" parTransId="{96625603-A8B2-4FFB-B87C-54EC68FD569E}" sibTransId="{A501203E-0F9B-4445-A001-1A3C09FDEF97}"/>
    <dgm:cxn modelId="{1468AB17-0F07-4E68-8084-A1AC2FF4AA7B}" srcId="{20586522-C9D9-41F5-AAA5-F6DD683F3FA7}" destId="{86973A6C-7932-4B2C-9358-A21308129EBE}" srcOrd="1" destOrd="0" parTransId="{E2BEBB81-1B4D-4F8A-A851-9A6E9F746EB6}" sibTransId="{92234982-8109-4850-B80C-B10A189AD5B8}"/>
    <dgm:cxn modelId="{FD087F68-5696-4A4F-91C3-A507895920E0}" type="presOf" srcId="{ECD69E35-7321-4E82-B696-2E644848A269}" destId="{F335E46C-D1F1-4689-B332-FAF9B499A127}" srcOrd="0" destOrd="0" presId="urn:microsoft.com/office/officeart/2005/8/layout/chevron2"/>
    <dgm:cxn modelId="{7E6C4041-AC8F-4AAC-87B7-C1EF551455CC}" type="presOf" srcId="{86973A6C-7932-4B2C-9358-A21308129EBE}" destId="{CE74F6BF-602C-439D-B2DA-E63FBE230D42}" srcOrd="0" destOrd="1" presId="urn:microsoft.com/office/officeart/2005/8/layout/chevron2"/>
    <dgm:cxn modelId="{931E966E-F122-4199-8CC0-87CCD0F83707}" type="presOf" srcId="{DB7822A3-1994-4206-9290-1407CB48090E}" destId="{A8CA4DE9-9E71-4C06-920E-72A24F15799E}" srcOrd="0" destOrd="0" presId="urn:microsoft.com/office/officeart/2005/8/layout/chevron2"/>
    <dgm:cxn modelId="{0E63DAC2-5C0E-49BC-A49D-2B9F7AF07CFE}" type="presOf" srcId="{B6A8BCDA-4FD3-41C4-A1D4-F78E9AFFDC06}" destId="{121BAFE0-39EF-4D85-992A-A15D68273348}" srcOrd="0" destOrd="1" presId="urn:microsoft.com/office/officeart/2005/8/layout/chevron2"/>
    <dgm:cxn modelId="{0F9CFAB9-03AB-4B29-9231-904E65290A81}" type="presOf" srcId="{9CC8B876-891D-4636-B904-91DF5089E09F}" destId="{CE74F6BF-602C-439D-B2DA-E63FBE230D42}" srcOrd="0" destOrd="0" presId="urn:microsoft.com/office/officeart/2005/8/layout/chevron2"/>
    <dgm:cxn modelId="{90AFDCAA-E908-46CE-A22F-8F90C2E20A86}" type="presParOf" srcId="{88E54B1D-A2FE-41BF-A809-D5C89A397E2A}" destId="{D82088FC-37B1-47EE-94E7-206382BD7EA4}" srcOrd="0" destOrd="0" presId="urn:microsoft.com/office/officeart/2005/8/layout/chevron2"/>
    <dgm:cxn modelId="{4BDA1404-DC2E-4EAD-B686-944BAE89EE4D}" type="presParOf" srcId="{D82088FC-37B1-47EE-94E7-206382BD7EA4}" destId="{2114FFE6-3453-4A9C-9438-6748A033C367}" srcOrd="0" destOrd="0" presId="urn:microsoft.com/office/officeart/2005/8/layout/chevron2"/>
    <dgm:cxn modelId="{3876325E-67FE-4FBD-AAAE-551F82A679DF}" type="presParOf" srcId="{D82088FC-37B1-47EE-94E7-206382BD7EA4}" destId="{121BAFE0-39EF-4D85-992A-A15D68273348}" srcOrd="1" destOrd="0" presId="urn:microsoft.com/office/officeart/2005/8/layout/chevron2"/>
    <dgm:cxn modelId="{A678A66B-6192-419D-BDBD-BB14A58269CF}" type="presParOf" srcId="{88E54B1D-A2FE-41BF-A809-D5C89A397E2A}" destId="{E234E047-3D8C-4685-BEA9-CE00FB637827}" srcOrd="1" destOrd="0" presId="urn:microsoft.com/office/officeart/2005/8/layout/chevron2"/>
    <dgm:cxn modelId="{C0F86493-2D05-4F4F-9137-75320FA46733}" type="presParOf" srcId="{88E54B1D-A2FE-41BF-A809-D5C89A397E2A}" destId="{53EFEB76-7259-4470-BAC2-D2FFE5257483}" srcOrd="2" destOrd="0" presId="urn:microsoft.com/office/officeart/2005/8/layout/chevron2"/>
    <dgm:cxn modelId="{B6604AE2-F04C-4F08-AC28-39C213099AA0}" type="presParOf" srcId="{53EFEB76-7259-4470-BAC2-D2FFE5257483}" destId="{BE99EF53-D8E0-4FF4-B62C-F9D7ED4EA495}" srcOrd="0" destOrd="0" presId="urn:microsoft.com/office/officeart/2005/8/layout/chevron2"/>
    <dgm:cxn modelId="{CA5533D5-2858-49D4-AF04-22E4F8F2A244}" type="presParOf" srcId="{53EFEB76-7259-4470-BAC2-D2FFE5257483}" destId="{CE74F6BF-602C-439D-B2DA-E63FBE230D42}" srcOrd="1" destOrd="0" presId="urn:microsoft.com/office/officeart/2005/8/layout/chevron2"/>
    <dgm:cxn modelId="{70DDBBBB-EB04-442E-BBFB-D8FAB6BB9856}" type="presParOf" srcId="{88E54B1D-A2FE-41BF-A809-D5C89A397E2A}" destId="{C5467DC6-2983-4192-A778-4A7FD8C3C4EA}" srcOrd="3" destOrd="0" presId="urn:microsoft.com/office/officeart/2005/8/layout/chevron2"/>
    <dgm:cxn modelId="{6E8BECD4-776E-42A0-B725-ECE091103AF2}" type="presParOf" srcId="{88E54B1D-A2FE-41BF-A809-D5C89A397E2A}" destId="{44DE36FE-830C-4E98-8C20-000F9080D8DB}" srcOrd="4" destOrd="0" presId="urn:microsoft.com/office/officeart/2005/8/layout/chevron2"/>
    <dgm:cxn modelId="{C24BF079-74E9-453A-A3C9-E5ADEC297ECF}" type="presParOf" srcId="{44DE36FE-830C-4E98-8C20-000F9080D8DB}" destId="{F335E46C-D1F1-4689-B332-FAF9B499A127}" srcOrd="0" destOrd="0" presId="urn:microsoft.com/office/officeart/2005/8/layout/chevron2"/>
    <dgm:cxn modelId="{8498D5C1-6955-458E-A916-911BEDBCEEE8}" type="presParOf" srcId="{44DE36FE-830C-4E98-8C20-000F9080D8DB}" destId="{A8CA4DE9-9E71-4C06-920E-72A24F1579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19ADAA-5EB8-4DB9-B16C-7ED1D133D496}" type="doc">
      <dgm:prSet loTypeId="urn:microsoft.com/office/officeart/2005/8/layout/vList2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74A05FFA-30CC-4682-9683-06B4AB5EDEC6}">
      <dgm:prSet phldrT="[Текст]" custT="1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1.Урок  приобретения новых знаний/ изучения нового материала</a:t>
          </a:r>
          <a:endParaRPr lang="ru-RU" sz="2900" dirty="0">
            <a:solidFill>
              <a:schemeClr val="tx2"/>
            </a:solidFill>
          </a:endParaRPr>
        </a:p>
      </dgm:t>
    </dgm:pt>
    <dgm:pt modelId="{4078C435-3932-463A-B867-E7CDABE9BA2A}" type="parTrans" cxnId="{82BD006E-8AB0-4EBD-A2EA-DA31BFAECFDC}">
      <dgm:prSet/>
      <dgm:spPr/>
      <dgm:t>
        <a:bodyPr/>
        <a:lstStyle/>
        <a:p>
          <a:endParaRPr lang="ru-RU"/>
        </a:p>
      </dgm:t>
    </dgm:pt>
    <dgm:pt modelId="{39799C16-F6D8-48F7-A355-20E2714E4E0B}" type="sibTrans" cxnId="{82BD006E-8AB0-4EBD-A2EA-DA31BFAECFDC}">
      <dgm:prSet/>
      <dgm:spPr/>
      <dgm:t>
        <a:bodyPr/>
        <a:lstStyle/>
        <a:p>
          <a:endParaRPr lang="ru-RU"/>
        </a:p>
      </dgm:t>
    </dgm:pt>
    <dgm:pt modelId="{3BC23EDD-7761-4843-8133-D157DD716D40}">
      <dgm:prSet phldrT="[Текст]" custT="1"/>
      <dgm:spPr/>
      <dgm:t>
        <a:bodyPr/>
        <a:lstStyle/>
        <a:p>
          <a:endParaRPr lang="ru-RU" sz="1400" dirty="0"/>
        </a:p>
      </dgm:t>
    </dgm:pt>
    <dgm:pt modelId="{D5F98A81-887F-40E9-A314-167940171556}" type="parTrans" cxnId="{1D47D7E0-463B-4010-AFED-58C490C0C291}">
      <dgm:prSet/>
      <dgm:spPr/>
      <dgm:t>
        <a:bodyPr/>
        <a:lstStyle/>
        <a:p>
          <a:endParaRPr lang="ru-RU"/>
        </a:p>
      </dgm:t>
    </dgm:pt>
    <dgm:pt modelId="{74E2FFBC-23BA-4F98-B261-217BC76BBA1E}" type="sibTrans" cxnId="{1D47D7E0-463B-4010-AFED-58C490C0C291}">
      <dgm:prSet/>
      <dgm:spPr/>
      <dgm:t>
        <a:bodyPr/>
        <a:lstStyle/>
        <a:p>
          <a:endParaRPr lang="ru-RU"/>
        </a:p>
      </dgm:t>
    </dgm:pt>
    <dgm:pt modelId="{3BB65BB2-D406-4957-9D02-DA83575CD0E5}">
      <dgm:prSet phldrT="[Текст]" custT="1"/>
      <dgm:spPr>
        <a:solidFill>
          <a:schemeClr val="bg2">
            <a:alpha val="8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tx2"/>
              </a:solidFill>
            </a:rPr>
            <a:t>2. </a:t>
          </a:r>
          <a:r>
            <a:rPr lang="ru-RU" sz="2000" b="1" dirty="0" smtClean="0">
              <a:solidFill>
                <a:schemeClr val="tx2"/>
              </a:solidFill>
            </a:rPr>
            <a:t>Уроки формирования/совершенствования знаний, умений и навыков</a:t>
          </a:r>
          <a:endParaRPr lang="ru-RU" sz="1400" dirty="0">
            <a:solidFill>
              <a:schemeClr val="tx2"/>
            </a:solidFill>
          </a:endParaRPr>
        </a:p>
      </dgm:t>
    </dgm:pt>
    <dgm:pt modelId="{47B18FA3-B0C5-4A5D-BEDA-35E2CECE30E7}" type="parTrans" cxnId="{087927F7-3EA7-493C-9CB3-BAB0B0C1580E}">
      <dgm:prSet/>
      <dgm:spPr/>
      <dgm:t>
        <a:bodyPr/>
        <a:lstStyle/>
        <a:p>
          <a:endParaRPr lang="ru-RU"/>
        </a:p>
      </dgm:t>
    </dgm:pt>
    <dgm:pt modelId="{7A4C5AFE-4E95-4338-9CBB-E92F6FCA021E}" type="sibTrans" cxnId="{087927F7-3EA7-493C-9CB3-BAB0B0C1580E}">
      <dgm:prSet/>
      <dgm:spPr/>
      <dgm:t>
        <a:bodyPr/>
        <a:lstStyle/>
        <a:p>
          <a:endParaRPr lang="ru-RU"/>
        </a:p>
      </dgm:t>
    </dgm:pt>
    <dgm:pt modelId="{398D29F8-9AE6-4ADA-8D9D-FF82D97AAE2B}">
      <dgm:prSet phldrT="[Текст]" custT="1"/>
      <dgm:spPr/>
      <dgm:t>
        <a:bodyPr/>
        <a:lstStyle/>
        <a:p>
          <a:pPr>
            <a:lnSpc>
              <a:spcPct val="100000"/>
            </a:lnSpc>
          </a:pPr>
          <a:endParaRPr lang="ru-RU" sz="3000" dirty="0"/>
        </a:p>
      </dgm:t>
    </dgm:pt>
    <dgm:pt modelId="{21D84FD3-1FF8-441D-9E75-D5F7D98053FC}" type="parTrans" cxnId="{128946FC-98D1-4DD7-9BEB-7CE99035A846}">
      <dgm:prSet/>
      <dgm:spPr/>
      <dgm:t>
        <a:bodyPr/>
        <a:lstStyle/>
        <a:p>
          <a:endParaRPr lang="ru-RU"/>
        </a:p>
      </dgm:t>
    </dgm:pt>
    <dgm:pt modelId="{99D3A4D7-28D6-4746-AAB9-5E9D704FC277}" type="sibTrans" cxnId="{128946FC-98D1-4DD7-9BEB-7CE99035A846}">
      <dgm:prSet/>
      <dgm:spPr/>
      <dgm:t>
        <a:bodyPr/>
        <a:lstStyle/>
        <a:p>
          <a:endParaRPr lang="ru-RU"/>
        </a:p>
      </dgm:t>
    </dgm:pt>
    <dgm:pt modelId="{EEC30B13-0E75-4B21-89F7-B7EE7B3F8BB3}">
      <dgm:prSet custT="1"/>
      <dgm:spPr>
        <a:solidFill>
          <a:schemeClr val="bg2">
            <a:alpha val="7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3. Урок обобщения и систематизации</a:t>
          </a:r>
          <a:r>
            <a:rPr lang="ru-RU" sz="3500" dirty="0" smtClean="0">
              <a:solidFill>
                <a:schemeClr val="tx2"/>
              </a:solidFill>
            </a:rPr>
            <a:t> </a:t>
          </a:r>
          <a:endParaRPr lang="ru-RU" sz="3500" dirty="0">
            <a:solidFill>
              <a:schemeClr val="tx2"/>
            </a:solidFill>
          </a:endParaRPr>
        </a:p>
      </dgm:t>
    </dgm:pt>
    <dgm:pt modelId="{20219856-C1D2-40BC-8DEF-1903054DA385}" type="parTrans" cxnId="{8E290340-1296-4369-B3B9-D5679910709E}">
      <dgm:prSet/>
      <dgm:spPr/>
      <dgm:t>
        <a:bodyPr/>
        <a:lstStyle/>
        <a:p>
          <a:endParaRPr lang="ru-RU"/>
        </a:p>
      </dgm:t>
    </dgm:pt>
    <dgm:pt modelId="{DBD6C96F-DB47-466A-91B6-66F4346600EB}" type="sibTrans" cxnId="{8E290340-1296-4369-B3B9-D5679910709E}">
      <dgm:prSet/>
      <dgm:spPr/>
      <dgm:t>
        <a:bodyPr/>
        <a:lstStyle/>
        <a:p>
          <a:endParaRPr lang="ru-RU"/>
        </a:p>
      </dgm:t>
    </dgm:pt>
    <dgm:pt modelId="{63803857-6712-4DD1-BE1C-B134A8EAD625}">
      <dgm:prSet/>
      <dgm:spPr/>
      <dgm:t>
        <a:bodyPr/>
        <a:lstStyle/>
        <a:p>
          <a:endParaRPr lang="ru-RU" dirty="0"/>
        </a:p>
      </dgm:t>
    </dgm:pt>
    <dgm:pt modelId="{F06D5C4D-29BF-44A1-B837-03E5EB547519}" type="parTrans" cxnId="{EC373F5E-155F-4EA5-A269-F288B001E31E}">
      <dgm:prSet/>
      <dgm:spPr/>
      <dgm:t>
        <a:bodyPr/>
        <a:lstStyle/>
        <a:p>
          <a:endParaRPr lang="ru-RU"/>
        </a:p>
      </dgm:t>
    </dgm:pt>
    <dgm:pt modelId="{0905417F-98D8-464C-96D6-7BC245B67CC2}" type="sibTrans" cxnId="{EC373F5E-155F-4EA5-A269-F288B001E31E}">
      <dgm:prSet/>
      <dgm:spPr/>
      <dgm:t>
        <a:bodyPr/>
        <a:lstStyle/>
        <a:p>
          <a:endParaRPr lang="ru-RU"/>
        </a:p>
      </dgm:t>
    </dgm:pt>
    <dgm:pt modelId="{6035DE99-102D-427E-91E8-9A8926A9B321}">
      <dgm:prSet custT="1"/>
      <dgm:spPr>
        <a:solidFill>
          <a:schemeClr val="bg2">
            <a:alpha val="6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4. Уроки контроля и коррекция знаний, умений и навыков</a:t>
          </a:r>
          <a:r>
            <a:rPr lang="ru-RU" sz="500" b="1" dirty="0" smtClean="0">
              <a:solidFill>
                <a:schemeClr val="tx2"/>
              </a:solidFill>
            </a:rPr>
            <a:t>.</a:t>
          </a:r>
          <a:r>
            <a:rPr lang="ru-RU" sz="500" dirty="0" smtClean="0">
              <a:solidFill>
                <a:schemeClr val="tx2"/>
              </a:solidFill>
            </a:rPr>
            <a:t> </a:t>
          </a:r>
          <a:endParaRPr lang="ru-RU" sz="500" dirty="0">
            <a:solidFill>
              <a:schemeClr val="tx2"/>
            </a:solidFill>
          </a:endParaRPr>
        </a:p>
      </dgm:t>
    </dgm:pt>
    <dgm:pt modelId="{14C7012C-EB42-4F03-9F2C-B08E863BDFA3}" type="parTrans" cxnId="{5C0D60C1-989A-42AA-9F0D-F3C5D888569D}">
      <dgm:prSet/>
      <dgm:spPr/>
      <dgm:t>
        <a:bodyPr/>
        <a:lstStyle/>
        <a:p>
          <a:endParaRPr lang="ru-RU"/>
        </a:p>
      </dgm:t>
    </dgm:pt>
    <dgm:pt modelId="{C1C6A135-C5CD-4856-80DA-8D35786A4D58}" type="sibTrans" cxnId="{5C0D60C1-989A-42AA-9F0D-F3C5D888569D}">
      <dgm:prSet/>
      <dgm:spPr/>
      <dgm:t>
        <a:bodyPr/>
        <a:lstStyle/>
        <a:p>
          <a:endParaRPr lang="ru-RU"/>
        </a:p>
      </dgm:t>
    </dgm:pt>
    <dgm:pt modelId="{86F9F139-50E9-4428-95C3-6A6F863B1FF4}">
      <dgm:prSet/>
      <dgm:spPr/>
      <dgm:t>
        <a:bodyPr/>
        <a:lstStyle/>
        <a:p>
          <a:endParaRPr lang="ru-RU" dirty="0"/>
        </a:p>
      </dgm:t>
    </dgm:pt>
    <dgm:pt modelId="{BC70591A-9B17-4F21-BE9A-B9A86D3F4DF4}" type="parTrans" cxnId="{E1220D19-4A9B-4F8C-8A8A-CF435185D348}">
      <dgm:prSet/>
      <dgm:spPr/>
      <dgm:t>
        <a:bodyPr/>
        <a:lstStyle/>
        <a:p>
          <a:endParaRPr lang="ru-RU"/>
        </a:p>
      </dgm:t>
    </dgm:pt>
    <dgm:pt modelId="{91DD6C96-7481-48D6-83B3-BB4721D774CE}" type="sibTrans" cxnId="{E1220D19-4A9B-4F8C-8A8A-CF435185D348}">
      <dgm:prSet/>
      <dgm:spPr/>
      <dgm:t>
        <a:bodyPr/>
        <a:lstStyle/>
        <a:p>
          <a:endParaRPr lang="ru-RU"/>
        </a:p>
      </dgm:t>
    </dgm:pt>
    <dgm:pt modelId="{EED8F95E-8E84-4737-84F5-FD7078CE41E0}">
      <dgm:prSet custT="1"/>
      <dgm:spPr>
        <a:solidFill>
          <a:schemeClr val="bg2">
            <a:alpha val="5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2"/>
              </a:solidFill>
            </a:rPr>
            <a:t>5. Комбинированные уроки</a:t>
          </a:r>
          <a:endParaRPr lang="ru-RU" sz="2000" dirty="0">
            <a:solidFill>
              <a:schemeClr val="tx2"/>
            </a:solidFill>
          </a:endParaRPr>
        </a:p>
      </dgm:t>
    </dgm:pt>
    <dgm:pt modelId="{D5BA2A56-6D8A-4B2B-8240-F670726ECC6D}" type="sibTrans" cxnId="{26E0A1F1-D32E-4A6F-BCCC-FFD34C22DC04}">
      <dgm:prSet/>
      <dgm:spPr/>
      <dgm:t>
        <a:bodyPr/>
        <a:lstStyle/>
        <a:p>
          <a:endParaRPr lang="ru-RU"/>
        </a:p>
      </dgm:t>
    </dgm:pt>
    <dgm:pt modelId="{30C71957-3426-488C-8BBD-38DAE6E50ACC}" type="parTrans" cxnId="{26E0A1F1-D32E-4A6F-BCCC-FFD34C22DC04}">
      <dgm:prSet/>
      <dgm:spPr/>
      <dgm:t>
        <a:bodyPr/>
        <a:lstStyle/>
        <a:p>
          <a:endParaRPr lang="ru-RU"/>
        </a:p>
      </dgm:t>
    </dgm:pt>
    <dgm:pt modelId="{FC43D55F-17E2-4929-92A0-CD855328DC80}" type="pres">
      <dgm:prSet presAssocID="{E919ADAA-5EB8-4DB9-B16C-7ED1D133D4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888C7B-2FBE-47BA-9A92-673C49248221}" type="pres">
      <dgm:prSet presAssocID="{74A05FFA-30CC-4682-9683-06B4AB5EDEC6}" presName="parentText" presStyleLbl="node1" presStyleIdx="0" presStyleCnt="5" custLinFactY="56824" custLinFactNeighborX="21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16ECB-85CC-4F7A-B2EF-41DE2A8E371A}" type="pres">
      <dgm:prSet presAssocID="{74A05FFA-30CC-4682-9683-06B4AB5EDEC6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EF7235-3601-4D0C-8AF3-8CDC0534ABF6}" type="pres">
      <dgm:prSet presAssocID="{3BB65BB2-D406-4957-9D02-DA83575CD0E5}" presName="parentText" presStyleLbl="node1" presStyleIdx="1" presStyleCnt="5" custLinFactY="9797" custLinFactNeighborX="32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F40B3C-AD7D-4869-BE7A-6EA7AB3F1B67}" type="pres">
      <dgm:prSet presAssocID="{3BB65BB2-D406-4957-9D02-DA83575CD0E5}" presName="childText" presStyleLbl="revTx" presStyleIdx="1" presStyleCnt="4" custScaleY="37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986101-612D-4918-80BB-C297E430631C}" type="pres">
      <dgm:prSet presAssocID="{EEC30B13-0E75-4B21-89F7-B7EE7B3F8BB3}" presName="parentText" presStyleLbl="node1" presStyleIdx="2" presStyleCnt="5" custScaleY="63314" custLinFactY="1598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8389B-8C5A-40F6-AB0A-423BED4896E0}" type="pres">
      <dgm:prSet presAssocID="{EEC30B13-0E75-4B21-89F7-B7EE7B3F8BB3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1BC17-746A-4782-B8DE-D618E8048B2C}" type="pres">
      <dgm:prSet presAssocID="{6035DE99-102D-427E-91E8-9A8926A9B321}" presName="parentText" presStyleLbl="node1" presStyleIdx="3" presStyleCnt="5" custScaleY="73188" custLinFactY="35867" custLinFactNeighborX="-104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EA7BF6-BC8A-4A2B-B18B-17B21B1A772B}" type="pres">
      <dgm:prSet presAssocID="{C1C6A135-C5CD-4856-80DA-8D35786A4D58}" presName="spacer" presStyleCnt="0"/>
      <dgm:spPr/>
    </dgm:pt>
    <dgm:pt modelId="{2EBE4552-E7D3-4393-BC7E-47F02EBC430F}" type="pres">
      <dgm:prSet presAssocID="{EED8F95E-8E84-4737-84F5-FD7078CE41E0}" presName="parentText" presStyleLbl="node1" presStyleIdx="4" presStyleCnt="5" custScaleY="71505" custLinFactNeighborY="660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3A76C3-D168-4117-9679-44AE111F5881}" type="pres">
      <dgm:prSet presAssocID="{EED8F95E-8E84-4737-84F5-FD7078CE41E0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8006C8-A0CC-49B5-8521-8D2E70B2EA7E}" type="presOf" srcId="{EEC30B13-0E75-4B21-89F7-B7EE7B3F8BB3}" destId="{C8986101-612D-4918-80BB-C297E430631C}" srcOrd="0" destOrd="0" presId="urn:microsoft.com/office/officeart/2005/8/layout/vList2"/>
    <dgm:cxn modelId="{23DE9C55-EA0D-4BB3-B17F-D911918424ED}" type="presOf" srcId="{E919ADAA-5EB8-4DB9-B16C-7ED1D133D496}" destId="{FC43D55F-17E2-4929-92A0-CD855328DC80}" srcOrd="0" destOrd="0" presId="urn:microsoft.com/office/officeart/2005/8/layout/vList2"/>
    <dgm:cxn modelId="{26E0A1F1-D32E-4A6F-BCCC-FFD34C22DC04}" srcId="{E919ADAA-5EB8-4DB9-B16C-7ED1D133D496}" destId="{EED8F95E-8E84-4737-84F5-FD7078CE41E0}" srcOrd="4" destOrd="0" parTransId="{30C71957-3426-488C-8BBD-38DAE6E50ACC}" sibTransId="{D5BA2A56-6D8A-4B2B-8240-F670726ECC6D}"/>
    <dgm:cxn modelId="{98ABD1F5-4408-4EEC-BB40-E04777D33802}" type="presOf" srcId="{3BC23EDD-7761-4843-8133-D157DD716D40}" destId="{82916ECB-85CC-4F7A-B2EF-41DE2A8E371A}" srcOrd="0" destOrd="0" presId="urn:microsoft.com/office/officeart/2005/8/layout/vList2"/>
    <dgm:cxn modelId="{4E9234FC-FA9A-4AB1-8B61-496EFC61DEBC}" type="presOf" srcId="{6035DE99-102D-427E-91E8-9A8926A9B321}" destId="{F881BC17-746A-4782-B8DE-D618E8048B2C}" srcOrd="0" destOrd="0" presId="urn:microsoft.com/office/officeart/2005/8/layout/vList2"/>
    <dgm:cxn modelId="{128946FC-98D1-4DD7-9BEB-7CE99035A846}" srcId="{3BB65BB2-D406-4957-9D02-DA83575CD0E5}" destId="{398D29F8-9AE6-4ADA-8D9D-FF82D97AAE2B}" srcOrd="0" destOrd="0" parTransId="{21D84FD3-1FF8-441D-9E75-D5F7D98053FC}" sibTransId="{99D3A4D7-28D6-4746-AAB9-5E9D704FC277}"/>
    <dgm:cxn modelId="{1D47D7E0-463B-4010-AFED-58C490C0C291}" srcId="{74A05FFA-30CC-4682-9683-06B4AB5EDEC6}" destId="{3BC23EDD-7761-4843-8133-D157DD716D40}" srcOrd="0" destOrd="0" parTransId="{D5F98A81-887F-40E9-A314-167940171556}" sibTransId="{74E2FFBC-23BA-4F98-B261-217BC76BBA1E}"/>
    <dgm:cxn modelId="{82BD006E-8AB0-4EBD-A2EA-DA31BFAECFDC}" srcId="{E919ADAA-5EB8-4DB9-B16C-7ED1D133D496}" destId="{74A05FFA-30CC-4682-9683-06B4AB5EDEC6}" srcOrd="0" destOrd="0" parTransId="{4078C435-3932-463A-B867-E7CDABE9BA2A}" sibTransId="{39799C16-F6D8-48F7-A355-20E2714E4E0B}"/>
    <dgm:cxn modelId="{E1220D19-4A9B-4F8C-8A8A-CF435185D348}" srcId="{EED8F95E-8E84-4737-84F5-FD7078CE41E0}" destId="{86F9F139-50E9-4428-95C3-6A6F863B1FF4}" srcOrd="0" destOrd="0" parTransId="{BC70591A-9B17-4F21-BE9A-B9A86D3F4DF4}" sibTransId="{91DD6C96-7481-48D6-83B3-BB4721D774CE}"/>
    <dgm:cxn modelId="{C4FF8FD7-D32E-4BDB-A382-1C9F5A034C37}" type="presOf" srcId="{63803857-6712-4DD1-BE1C-B134A8EAD625}" destId="{6368389B-8C5A-40F6-AB0A-423BED4896E0}" srcOrd="0" destOrd="0" presId="urn:microsoft.com/office/officeart/2005/8/layout/vList2"/>
    <dgm:cxn modelId="{7DB0717E-3754-413E-B484-42C9048C18C1}" type="presOf" srcId="{86F9F139-50E9-4428-95C3-6A6F863B1FF4}" destId="{143A76C3-D168-4117-9679-44AE111F5881}" srcOrd="0" destOrd="0" presId="urn:microsoft.com/office/officeart/2005/8/layout/vList2"/>
    <dgm:cxn modelId="{8E290340-1296-4369-B3B9-D5679910709E}" srcId="{E919ADAA-5EB8-4DB9-B16C-7ED1D133D496}" destId="{EEC30B13-0E75-4B21-89F7-B7EE7B3F8BB3}" srcOrd="2" destOrd="0" parTransId="{20219856-C1D2-40BC-8DEF-1903054DA385}" sibTransId="{DBD6C96F-DB47-466A-91B6-66F4346600EB}"/>
    <dgm:cxn modelId="{5C0D60C1-989A-42AA-9F0D-F3C5D888569D}" srcId="{E919ADAA-5EB8-4DB9-B16C-7ED1D133D496}" destId="{6035DE99-102D-427E-91E8-9A8926A9B321}" srcOrd="3" destOrd="0" parTransId="{14C7012C-EB42-4F03-9F2C-B08E863BDFA3}" sibTransId="{C1C6A135-C5CD-4856-80DA-8D35786A4D58}"/>
    <dgm:cxn modelId="{543BF79D-1488-484B-B145-678C7B52A184}" type="presOf" srcId="{398D29F8-9AE6-4ADA-8D9D-FF82D97AAE2B}" destId="{F1F40B3C-AD7D-4869-BE7A-6EA7AB3F1B67}" srcOrd="0" destOrd="0" presId="urn:microsoft.com/office/officeart/2005/8/layout/vList2"/>
    <dgm:cxn modelId="{087927F7-3EA7-493C-9CB3-BAB0B0C1580E}" srcId="{E919ADAA-5EB8-4DB9-B16C-7ED1D133D496}" destId="{3BB65BB2-D406-4957-9D02-DA83575CD0E5}" srcOrd="1" destOrd="0" parTransId="{47B18FA3-B0C5-4A5D-BEDA-35E2CECE30E7}" sibTransId="{7A4C5AFE-4E95-4338-9CBB-E92F6FCA021E}"/>
    <dgm:cxn modelId="{F28364E3-57F8-4C67-8E49-71EC0F279766}" type="presOf" srcId="{EED8F95E-8E84-4737-84F5-FD7078CE41E0}" destId="{2EBE4552-E7D3-4393-BC7E-47F02EBC430F}" srcOrd="0" destOrd="0" presId="urn:microsoft.com/office/officeart/2005/8/layout/vList2"/>
    <dgm:cxn modelId="{53EF8157-4F6B-4B92-A86E-2DE177DAE345}" type="presOf" srcId="{3BB65BB2-D406-4957-9D02-DA83575CD0E5}" destId="{00EF7235-3601-4D0C-8AF3-8CDC0534ABF6}" srcOrd="0" destOrd="0" presId="urn:microsoft.com/office/officeart/2005/8/layout/vList2"/>
    <dgm:cxn modelId="{EC373F5E-155F-4EA5-A269-F288B001E31E}" srcId="{EEC30B13-0E75-4B21-89F7-B7EE7B3F8BB3}" destId="{63803857-6712-4DD1-BE1C-B134A8EAD625}" srcOrd="0" destOrd="0" parTransId="{F06D5C4D-29BF-44A1-B837-03E5EB547519}" sibTransId="{0905417F-98D8-464C-96D6-7BC245B67CC2}"/>
    <dgm:cxn modelId="{83F44C80-5D59-4DEF-9FD2-54D71D211096}" type="presOf" srcId="{74A05FFA-30CC-4682-9683-06B4AB5EDEC6}" destId="{11888C7B-2FBE-47BA-9A92-673C49248221}" srcOrd="0" destOrd="0" presId="urn:microsoft.com/office/officeart/2005/8/layout/vList2"/>
    <dgm:cxn modelId="{66229058-ED4E-4C77-9B90-D57C507871FD}" type="presParOf" srcId="{FC43D55F-17E2-4929-92A0-CD855328DC80}" destId="{11888C7B-2FBE-47BA-9A92-673C49248221}" srcOrd="0" destOrd="0" presId="urn:microsoft.com/office/officeart/2005/8/layout/vList2"/>
    <dgm:cxn modelId="{8FBD79CD-6D72-40EE-B9A5-281304C9EE47}" type="presParOf" srcId="{FC43D55F-17E2-4929-92A0-CD855328DC80}" destId="{82916ECB-85CC-4F7A-B2EF-41DE2A8E371A}" srcOrd="1" destOrd="0" presId="urn:microsoft.com/office/officeart/2005/8/layout/vList2"/>
    <dgm:cxn modelId="{7E1E6017-D246-40A0-AB1F-DBEDAE1F7A33}" type="presParOf" srcId="{FC43D55F-17E2-4929-92A0-CD855328DC80}" destId="{00EF7235-3601-4D0C-8AF3-8CDC0534ABF6}" srcOrd="2" destOrd="0" presId="urn:microsoft.com/office/officeart/2005/8/layout/vList2"/>
    <dgm:cxn modelId="{8A066807-DC13-44C3-B26B-83CA8CAD3191}" type="presParOf" srcId="{FC43D55F-17E2-4929-92A0-CD855328DC80}" destId="{F1F40B3C-AD7D-4869-BE7A-6EA7AB3F1B67}" srcOrd="3" destOrd="0" presId="urn:microsoft.com/office/officeart/2005/8/layout/vList2"/>
    <dgm:cxn modelId="{72252EDF-F2EE-47A1-9E7D-1407D675EA17}" type="presParOf" srcId="{FC43D55F-17E2-4929-92A0-CD855328DC80}" destId="{C8986101-612D-4918-80BB-C297E430631C}" srcOrd="4" destOrd="0" presId="urn:microsoft.com/office/officeart/2005/8/layout/vList2"/>
    <dgm:cxn modelId="{1DC9F0E2-CFAC-4D8A-BDDA-126FB2501FFE}" type="presParOf" srcId="{FC43D55F-17E2-4929-92A0-CD855328DC80}" destId="{6368389B-8C5A-40F6-AB0A-423BED4896E0}" srcOrd="5" destOrd="0" presId="urn:microsoft.com/office/officeart/2005/8/layout/vList2"/>
    <dgm:cxn modelId="{5FFC9CEA-7814-48E4-ACBA-D6B44075A9EF}" type="presParOf" srcId="{FC43D55F-17E2-4929-92A0-CD855328DC80}" destId="{F881BC17-746A-4782-B8DE-D618E8048B2C}" srcOrd="6" destOrd="0" presId="urn:microsoft.com/office/officeart/2005/8/layout/vList2"/>
    <dgm:cxn modelId="{DAE6137F-8110-47C5-B1BF-2E9FFF172F17}" type="presParOf" srcId="{FC43D55F-17E2-4929-92A0-CD855328DC80}" destId="{C3EA7BF6-BC8A-4A2B-B18B-17B21B1A772B}" srcOrd="7" destOrd="0" presId="urn:microsoft.com/office/officeart/2005/8/layout/vList2"/>
    <dgm:cxn modelId="{8A28EC3C-05D3-47E9-8F73-DF8012B81774}" type="presParOf" srcId="{FC43D55F-17E2-4929-92A0-CD855328DC80}" destId="{2EBE4552-E7D3-4393-BC7E-47F02EBC430F}" srcOrd="8" destOrd="0" presId="urn:microsoft.com/office/officeart/2005/8/layout/vList2"/>
    <dgm:cxn modelId="{E25CD895-59E7-42DC-A9F6-D2A6BEC5E4EA}" type="presParOf" srcId="{FC43D55F-17E2-4929-92A0-CD855328DC80}" destId="{143A76C3-D168-4117-9679-44AE111F5881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BEB2FA-13FA-4AB4-8A51-FFB1AE14C824}">
      <dsp:nvSpPr>
        <dsp:cNvPr id="0" name=""/>
        <dsp:cNvSpPr/>
      </dsp:nvSpPr>
      <dsp:spPr>
        <a:xfrm>
          <a:off x="864095" y="0"/>
          <a:ext cx="9793088" cy="507754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12DE3-2247-4C23-96E2-B3B630456630}">
      <dsp:nvSpPr>
        <dsp:cNvPr id="0" name=""/>
        <dsp:cNvSpPr/>
      </dsp:nvSpPr>
      <dsp:spPr>
        <a:xfrm>
          <a:off x="12376" y="1523263"/>
          <a:ext cx="3708412" cy="2031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Ученик осуществляет учебную деятельность – выполняет учебные действия на материале учебного предмета</a:t>
          </a:r>
          <a:endParaRPr lang="ru-RU" sz="2300" kern="1200" dirty="0"/>
        </a:p>
      </dsp:txBody>
      <dsp:txXfrm>
        <a:off x="12376" y="1523263"/>
        <a:ext cx="3708412" cy="2031017"/>
      </dsp:txXfrm>
    </dsp:sp>
    <dsp:sp modelId="{B54E1883-3282-420F-BFA6-1BE440027163}">
      <dsp:nvSpPr>
        <dsp:cNvPr id="0" name=""/>
        <dsp:cNvSpPr/>
      </dsp:nvSpPr>
      <dsp:spPr>
        <a:xfrm>
          <a:off x="3906434" y="1523263"/>
          <a:ext cx="3708412" cy="2031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Интериоризация</a:t>
          </a:r>
          <a:r>
            <a:rPr lang="ru-RU" sz="2300" kern="1200" dirty="0" smtClean="0"/>
            <a:t> («</a:t>
          </a:r>
          <a:r>
            <a:rPr lang="ru-RU" sz="2300" kern="1200" dirty="0" err="1" smtClean="0"/>
            <a:t>вращивание</a:t>
          </a:r>
          <a:r>
            <a:rPr lang="ru-RU" sz="2300" kern="1200" dirty="0" smtClean="0"/>
            <a:t>»)</a:t>
          </a:r>
          <a:endParaRPr lang="ru-RU" sz="2300" kern="1200" dirty="0"/>
        </a:p>
      </dsp:txBody>
      <dsp:txXfrm>
        <a:off x="3906434" y="1523263"/>
        <a:ext cx="3708412" cy="2031017"/>
      </dsp:txXfrm>
    </dsp:sp>
    <dsp:sp modelId="{E8F3BE89-CF6A-49FF-A60D-F9CC1CB5FD9F}">
      <dsp:nvSpPr>
        <dsp:cNvPr id="0" name=""/>
        <dsp:cNvSpPr/>
      </dsp:nvSpPr>
      <dsp:spPr>
        <a:xfrm>
          <a:off x="7800491" y="1523263"/>
          <a:ext cx="3708412" cy="2031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Внешние предметные действия превращаются во внутренние, когнитивные: мышление, память, восприятие</a:t>
          </a:r>
          <a:endParaRPr lang="ru-RU" sz="2300" kern="1200" dirty="0"/>
        </a:p>
      </dsp:txBody>
      <dsp:txXfrm>
        <a:off x="7800491" y="1523263"/>
        <a:ext cx="3708412" cy="20310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749720-E901-429F-BAC9-AF580FF76226}">
      <dsp:nvSpPr>
        <dsp:cNvPr id="0" name=""/>
        <dsp:cNvSpPr/>
      </dsp:nvSpPr>
      <dsp:spPr>
        <a:xfrm>
          <a:off x="0" y="3059187"/>
          <a:ext cx="9525067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Задача - организация условий, </a:t>
          </a:r>
          <a:endParaRPr lang="ru-RU" sz="2800" b="1" kern="1200" dirty="0">
            <a:solidFill>
              <a:schemeClr val="bg1"/>
            </a:solidFill>
          </a:endParaRPr>
        </a:p>
      </dsp:txBody>
      <dsp:txXfrm>
        <a:off x="0" y="3059187"/>
        <a:ext cx="9525067" cy="542210"/>
      </dsp:txXfrm>
    </dsp:sp>
    <dsp:sp modelId="{8A276070-17A7-4A64-9E64-95C2B0CA907A}">
      <dsp:nvSpPr>
        <dsp:cNvPr id="0" name=""/>
        <dsp:cNvSpPr/>
      </dsp:nvSpPr>
      <dsp:spPr>
        <a:xfrm>
          <a:off x="1162" y="3581316"/>
          <a:ext cx="453463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1162" y="3581316"/>
        <a:ext cx="453463" cy="461883"/>
      </dsp:txXfrm>
    </dsp:sp>
    <dsp:sp modelId="{0230C7CA-512B-4576-ADE6-1235FF18421D}">
      <dsp:nvSpPr>
        <dsp:cNvPr id="0" name=""/>
        <dsp:cNvSpPr/>
      </dsp:nvSpPr>
      <dsp:spPr>
        <a:xfrm>
          <a:off x="454626" y="3581316"/>
          <a:ext cx="9069277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провоцирующих ученическое  действие</a:t>
          </a:r>
          <a:endParaRPr lang="ru-RU" sz="2700" kern="1200" dirty="0">
            <a:solidFill>
              <a:schemeClr val="tx1"/>
            </a:solidFill>
          </a:endParaRPr>
        </a:p>
      </dsp:txBody>
      <dsp:txXfrm>
        <a:off x="454626" y="3581316"/>
        <a:ext cx="9069277" cy="461883"/>
      </dsp:txXfrm>
    </dsp:sp>
    <dsp:sp modelId="{82406D9C-B470-4587-9454-1178F7EDFB30}">
      <dsp:nvSpPr>
        <dsp:cNvPr id="0" name=""/>
        <dsp:cNvSpPr/>
      </dsp:nvSpPr>
      <dsp:spPr>
        <a:xfrm rot="10800000">
          <a:off x="0" y="1529953"/>
          <a:ext cx="9525067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bg1"/>
              </a:solidFill>
            </a:rPr>
            <a:t>Основа формирования в будущем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0" y="1529953"/>
        <a:ext cx="9525067" cy="542047"/>
      </dsp:txXfrm>
    </dsp:sp>
    <dsp:sp modelId="{F8CCDA19-B7A8-45D9-9046-C85255CA0D71}">
      <dsp:nvSpPr>
        <dsp:cNvPr id="0" name=""/>
        <dsp:cNvSpPr/>
      </dsp:nvSpPr>
      <dsp:spPr>
        <a:xfrm>
          <a:off x="209" y="2072001"/>
          <a:ext cx="761586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209" y="2072001"/>
        <a:ext cx="761586" cy="461744"/>
      </dsp:txXfrm>
    </dsp:sp>
    <dsp:sp modelId="{65420046-794F-4CA7-A42F-E6B20E583080}">
      <dsp:nvSpPr>
        <dsp:cNvPr id="0" name=""/>
        <dsp:cNvSpPr/>
      </dsp:nvSpPr>
      <dsp:spPr>
        <a:xfrm>
          <a:off x="761796" y="2072001"/>
          <a:ext cx="8763061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его способности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761796" y="2072001"/>
        <a:ext cx="8763061" cy="461744"/>
      </dsp:txXfrm>
    </dsp:sp>
    <dsp:sp modelId="{BBCC98D4-7064-4D82-947A-545A967AAD56}">
      <dsp:nvSpPr>
        <dsp:cNvPr id="0" name=""/>
        <dsp:cNvSpPr/>
      </dsp:nvSpPr>
      <dsp:spPr>
        <a:xfrm rot="10800000">
          <a:off x="0" y="0"/>
          <a:ext cx="9525067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</a:rPr>
            <a:t>Собственное действие </a:t>
          </a:r>
          <a:endParaRPr lang="ru-RU" sz="2800" kern="1200" dirty="0">
            <a:solidFill>
              <a:schemeClr val="bg1"/>
            </a:solidFill>
          </a:endParaRPr>
        </a:p>
      </dsp:txBody>
      <dsp:txXfrm>
        <a:off x="0" y="0"/>
        <a:ext cx="9525067" cy="542047"/>
      </dsp:txXfrm>
    </dsp:sp>
    <dsp:sp modelId="{19AB8F5C-E0EB-4269-AE72-7EA0A9659421}">
      <dsp:nvSpPr>
        <dsp:cNvPr id="0" name=""/>
        <dsp:cNvSpPr/>
      </dsp:nvSpPr>
      <dsp:spPr>
        <a:xfrm>
          <a:off x="1162" y="542766"/>
          <a:ext cx="9069277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tx1"/>
              </a:solidFill>
            </a:rPr>
            <a:t>ученика </a:t>
          </a:r>
          <a:endParaRPr lang="ru-RU" sz="2700" b="1" kern="1200" dirty="0">
            <a:solidFill>
              <a:schemeClr val="tx1"/>
            </a:solidFill>
          </a:endParaRPr>
        </a:p>
      </dsp:txBody>
      <dsp:txXfrm>
        <a:off x="1162" y="542766"/>
        <a:ext cx="9069277" cy="461744"/>
      </dsp:txXfrm>
    </dsp:sp>
    <dsp:sp modelId="{F19524FE-6A2E-419D-AA3F-B1930A064722}">
      <dsp:nvSpPr>
        <dsp:cNvPr id="0" name=""/>
        <dsp:cNvSpPr/>
      </dsp:nvSpPr>
      <dsp:spPr>
        <a:xfrm>
          <a:off x="9070440" y="542766"/>
          <a:ext cx="453463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10160" rIns="56896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sp:txBody>
      <dsp:txXfrm>
        <a:off x="9070440" y="542766"/>
        <a:ext cx="453463" cy="46174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3DC69-2999-42C7-9AFB-17650428A468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10042-B5DA-4F01-BD2E-FF9273DA03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95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252EE5-1856-4A14-83DA-295B5372412A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3251" name="Rectangle 7"/>
          <p:cNvSpPr txBox="1">
            <a:spLocks noGrp="1" noChangeArrowheads="1"/>
          </p:cNvSpPr>
          <p:nvPr/>
        </p:nvSpPr>
        <p:spPr bwMode="auto">
          <a:xfrm>
            <a:off x="3919086" y="8000452"/>
            <a:ext cx="2998173" cy="421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020F790-5CB0-4B9F-91AA-EC46356C0ECD}" type="slidenum">
              <a:rPr lang="ru-RU" altLang="ru-RU" sz="1200">
                <a:latin typeface="Calibri" pitchFamily="34" charset="0"/>
              </a:rPr>
              <a:pPr algn="r"/>
              <a:t>2</a:t>
            </a:fld>
            <a:endParaRPr lang="ru-RU" altLang="ru-RU" sz="1200">
              <a:latin typeface="Calibri" pitchFamily="34" charset="0"/>
            </a:endParaRPr>
          </a:p>
        </p:txBody>
      </p:sp>
      <p:sp>
        <p:nvSpPr>
          <p:cNvPr id="5325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52463" y="630238"/>
            <a:ext cx="5613400" cy="3159125"/>
          </a:xfrm>
          <a:ln/>
        </p:spPr>
      </p:sp>
      <p:sp>
        <p:nvSpPr>
          <p:cNvPr id="53253" name="Заметки 2"/>
          <p:cNvSpPr>
            <a:spLocks noGrp="1"/>
          </p:cNvSpPr>
          <p:nvPr>
            <p:ph type="body" idx="1"/>
          </p:nvPr>
        </p:nvSpPr>
        <p:spPr>
          <a:xfrm>
            <a:off x="691886" y="4000957"/>
            <a:ext cx="5535088" cy="3791843"/>
          </a:xfrm>
          <a:noFill/>
          <a:ln/>
        </p:spPr>
        <p:txBody>
          <a:bodyPr lIns="92281" tIns="46141" rIns="92281" bIns="46141"/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3254" name="Номер слайда 3"/>
          <p:cNvSpPr txBox="1">
            <a:spLocks noGrp="1"/>
          </p:cNvSpPr>
          <p:nvPr/>
        </p:nvSpPr>
        <p:spPr bwMode="auto">
          <a:xfrm>
            <a:off x="3919086" y="8000452"/>
            <a:ext cx="2998173" cy="421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81" tIns="46141" rIns="92281" bIns="46141" anchor="b"/>
          <a:lstStyle/>
          <a:p>
            <a:pPr algn="r"/>
            <a:fld id="{C1D637CD-4AF4-48F8-95C3-0D0E7C782A2F}" type="slidenum">
              <a:rPr lang="ru-RU" altLang="ru-RU" sz="1200">
                <a:latin typeface="Calibri" pitchFamily="34" charset="0"/>
              </a:rPr>
              <a:pPr algn="r"/>
              <a:t>2</a:t>
            </a:fld>
            <a:endParaRPr lang="ru-RU" altLang="ru-R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821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4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80360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148397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5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5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7764156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105344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1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25173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950438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212331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374908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779333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6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517908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027776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6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6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6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963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randomBar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5AD7E-B08C-4969-9D24-290254F11C86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4FB9-3E53-4938-AF3F-19E62BA7DF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slow">
    <p:randomBar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youtube.com/watch?v=O1dqVyisYsU&amp;list=PLh_EuEimJeAahHtU8J_0pnRw9g6h7VrZC&amp;index=2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wmf"/><Relationship Id="rId7" Type="http://schemas.openxmlformats.org/officeDocument/2006/relationships/image" Target="../media/image8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slide" Target="slide25.xml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2864" y="1328235"/>
            <a:ext cx="10108019" cy="2027683"/>
          </a:xfrm>
        </p:spPr>
        <p:txBody>
          <a:bodyPr>
            <a:noAutofit/>
          </a:bodyPr>
          <a:lstStyle/>
          <a:p>
            <a:r>
              <a:rPr lang="ru-RU" altLang="ru-RU" sz="3200" b="1" i="1" dirty="0" smtClean="0">
                <a:solidFill>
                  <a:schemeClr val="accent2"/>
                </a:solidFill>
                <a:latin typeface="Garamond" pitchFamily="18" charset="0"/>
                <a:ea typeface="+mn-ea"/>
                <a:cs typeface="Arabic Typesetting" pitchFamily="66" charset="-78"/>
              </a:rPr>
              <a:t>Технология построения  урока на основе </a:t>
            </a:r>
            <a:r>
              <a:rPr lang="ru-RU" altLang="ru-RU" sz="3200" b="1" i="1" dirty="0" err="1" smtClean="0">
                <a:solidFill>
                  <a:schemeClr val="accent2"/>
                </a:solidFill>
                <a:latin typeface="Garamond" pitchFamily="18" charset="0"/>
                <a:ea typeface="+mn-ea"/>
                <a:cs typeface="Arabic Typesetting" pitchFamily="66" charset="-78"/>
              </a:rPr>
              <a:t>системно-деятельностного</a:t>
            </a:r>
            <a:r>
              <a:rPr lang="ru-RU" altLang="ru-RU" sz="3200" b="1" i="1" dirty="0" smtClean="0">
                <a:solidFill>
                  <a:schemeClr val="accent2"/>
                </a:solidFill>
                <a:latin typeface="Garamond" pitchFamily="18" charset="0"/>
                <a:ea typeface="+mn-ea"/>
                <a:cs typeface="Arabic Typesetting" pitchFamily="66" charset="-78"/>
              </a:rPr>
              <a:t> подхода в условиях реализации ФГОС общего образования</a:t>
            </a:r>
            <a:endParaRPr lang="ru-RU" altLang="ru-RU" sz="3200" b="1" i="1" dirty="0">
              <a:solidFill>
                <a:schemeClr val="accent2"/>
              </a:solidFill>
              <a:latin typeface="Garamond" pitchFamily="18" charset="0"/>
              <a:ea typeface="+mn-ea"/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48040" y="6292331"/>
            <a:ext cx="8534400" cy="301256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Н.А. Шалимова, к.п.н., декан факультета развития образовательных систем</a:t>
            </a:r>
            <a:endParaRPr lang="ru-RU" dirty="0"/>
          </a:p>
        </p:txBody>
      </p:sp>
      <p:pic>
        <p:nvPicPr>
          <p:cNvPr id="4" name="Picture 2" descr="http://im2-tub-ru.yandex.net/i?id=608fd0c7057acc07a4e6f13de54a1cf3-133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8040" y="3701132"/>
            <a:ext cx="3714776" cy="239661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695507" y="3536467"/>
            <a:ext cx="6096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ru-RU" altLang="ru-RU" sz="2000" i="1" dirty="0" smtClean="0">
                <a:latin typeface="Garamond" pitchFamily="18" charset="0"/>
                <a:cs typeface="Arabic Typesetting" pitchFamily="66" charset="-78"/>
              </a:rPr>
              <a:t>Развитие и образование ни одному человеку не могут быть  даны или сообщены. Всякий, кто желает к ним приобщиться, должен достигнуть этого собственной деятельностью, собственными силами, собственным напряжением.</a:t>
            </a:r>
          </a:p>
          <a:p>
            <a:r>
              <a:rPr lang="ru-RU" altLang="ru-RU" sz="2000" i="1" dirty="0" smtClean="0">
                <a:latin typeface="Garamond" pitchFamily="18" charset="0"/>
                <a:cs typeface="Arabic Typesetting" pitchFamily="66" charset="-78"/>
              </a:rPr>
              <a:t>                                                           А. </a:t>
            </a:r>
            <a:r>
              <a:rPr lang="ru-RU" altLang="ru-RU" sz="2000" i="1" dirty="0" err="1" smtClean="0">
                <a:latin typeface="Garamond" pitchFamily="18" charset="0"/>
                <a:cs typeface="Arabic Typesetting" pitchFamily="66" charset="-78"/>
              </a:rPr>
              <a:t>Дистервег</a:t>
            </a:r>
            <a:endParaRPr lang="ru-RU" altLang="ru-RU" sz="2000" i="1" dirty="0" smtClean="0">
              <a:latin typeface="Garamond" pitchFamily="18" charset="0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087275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27051" y="404814"/>
          <a:ext cx="10945282" cy="6273799"/>
        </p:xfrm>
        <a:graphic>
          <a:graphicData uri="http://schemas.openxmlformats.org/drawingml/2006/table">
            <a:tbl>
              <a:tblPr/>
              <a:tblGrid>
                <a:gridCol w="5517525"/>
                <a:gridCol w="5427757"/>
              </a:tblGrid>
              <a:tr h="58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СДП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 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7154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1. Цели и задачи задаются с тенденцией передачи функции от учителя к ученику.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Цели урока задаются только учителем без </a:t>
                      </a:r>
                      <a:r>
                        <a:rPr lang="ru-RU" sz="1600" i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целеполагания</a:t>
                      </a: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у учащихся.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016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i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2. Учитель систематически обучает детей осуществлять рефлексивное действие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Учитель не обучает детей рефлексии, сам не реализует рефлексивную функцию в обучении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317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3. На уроке используются разнообразные формы, методы, приемы обучения, повышающие степень активности учащихся в учеб.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процессе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Формы и методы урока однообразные, не вызывающие субъективную позицию ученика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016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4. Учитель владеет технологией диалога, обучает учащихся ставить и адресовать вопросы.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Диалоговые формы на уроке не используются (или используются неэффективно)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61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5. Учитель эффективно (адекватно цели урока) сочетает репродуктивную и проблемную формы обучения, учит детей работать по правилу и творчески.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Учитель реализует преимущественно репродуктивную форму обучения, не умеет ее сочетать с проблемной (не владеет методикой постановки и решения проблемы)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14918" y="404813"/>
          <a:ext cx="10850034" cy="5472112"/>
        </p:xfrm>
        <a:graphic>
          <a:graphicData uri="http://schemas.openxmlformats.org/drawingml/2006/table">
            <a:tbl>
              <a:tblPr/>
              <a:tblGrid>
                <a:gridCol w="5322659"/>
                <a:gridCol w="5527375"/>
              </a:tblGrid>
              <a:tr h="427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СДП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97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6. На уроке задаются задачи и четкие критерии самоконтроля и самооценки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Контроль и оценку осуществляет сам учитель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267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7. Учитель добивается осмысления учебного материала всеми учащимися, используя для этого специальные приемы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Учитель не использует специальных приемов осмысления учебного материала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560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8. Учитель стремится оценивать реальное продвижение каждого ученика, поощряет и поддерживает минимальные успехи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В оценке знаний ученика ориентируется только на общие критерии, не учитывая минимальных индивидуальных продвижений, не поощряя их.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2415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9. Учитель специально планирует коммуникативные задачи урока.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Коммуникативные ситуации специально не планируются, возникают и реализуются стихийно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1" y="404814"/>
          <a:ext cx="11476567" cy="5616575"/>
        </p:xfrm>
        <a:graphic>
          <a:graphicData uri="http://schemas.openxmlformats.org/drawingml/2006/table">
            <a:tbl>
              <a:tblPr/>
              <a:tblGrid>
                <a:gridCol w="5742272"/>
                <a:gridCol w="5734295"/>
              </a:tblGrid>
              <a:tr h="7875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СДП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1902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10. Учитель принимает, поощряет, выражаемую учеником, собственную позицию, иное мнение, обучает корректным формам их выражения.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Учитель не склонен принимать другое решение, не поддерживает стремление учеников к спору, дискуссии.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902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11. Стиль, тон отношений, задаваемый на уроке, создают атмосферу сотрудничества, сотворчества, психологического комфорта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Система отношений, атмосфера урока подавляют возможности совместной продуктивной деятельности.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024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12. На уроке осуществляется глубокое личностное воздействие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Личностное воздействие не реализуется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8" marR="121928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408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 УРОКА В СООТВЕТСТВИИ 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ТРЕБОВАНИЯМИ  ФГОС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7699" y="1124744"/>
            <a:ext cx="10574956" cy="554461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- субъект обучения.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источников знаний: слово учителя; самостоятельное наблюдение; исследования; учебные пособия;  справочная литература; практические работы.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урока динамична, изменчива, присутствуют разнообразные приемы, призванные поддерживать динамичность  урока, работоспособность каждого учащегося.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 способ обучения - коллективный, основанный на принципах: «каждый учится сам»,  «все обучают всех», «все помогают всем».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в класс идет не с ответом, а с вопросом; поддерживает инициативу ребенка в нужном направлении, но он незрим.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Правила, критерии, по которым учитель оценивает ученика известны, они прописаны в Положении о текущей аттестации, а также в Основной образовательной программе «система оценки достижения  планируемых результатов».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минута урока работает на цели, сформулированные каждым учеником как собственные.</a:t>
            </a:r>
          </a:p>
          <a:p>
            <a:pPr marL="0" indent="0">
              <a:buNone/>
            </a:pPr>
            <a:endParaRPr lang="ru-RU" dirty="0">
              <a:solidFill>
                <a:srgbClr val="502B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241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392" y="260648"/>
            <a:ext cx="10972800" cy="64807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современного урока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240" y="1542704"/>
            <a:ext cx="10195479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800" b="1" dirty="0" smtClean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целью урока является развитие каждой личности, в процессе обучения и воспитания.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На уроке реализуются идеи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еализуется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к обучению.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Организация урока динамична и вариативна.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На уроке используются современные педагогические технологии.</a:t>
            </a: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93" y="12693"/>
            <a:ext cx="853017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23919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851" y="710216"/>
            <a:ext cx="10972800" cy="216024"/>
          </a:xfrm>
        </p:spPr>
        <p:txBody>
          <a:bodyPr>
            <a:noAutofit/>
          </a:bodyPr>
          <a:lstStyle/>
          <a:p>
            <a:pPr algn="ctr">
              <a:lnSpc>
                <a:spcPts val="4320"/>
              </a:lnSpc>
            </a:pP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современного 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353" y="1962912"/>
            <a:ext cx="10660299" cy="5138496"/>
          </a:xfrm>
        </p:spPr>
        <p:txBody>
          <a:bodyPr>
            <a:noAutofit/>
          </a:bodyPr>
          <a:lstStyle/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Субъективизация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рассматривается не как объект обучения, а как равноправный с учителем участник образовательного процесса</a:t>
            </a:r>
            <a:r>
              <a:rPr lang="ru-RU" altLang="ru-RU" sz="2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endParaRPr lang="ru-RU" altLang="ru-RU" sz="28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Метапредметность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формирование и развитие универсальных способностей учащихся</a:t>
            </a:r>
            <a:r>
              <a:rPr lang="ru-RU" altLang="ru-RU" sz="28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endParaRPr lang="ru-RU" altLang="ru-RU" sz="28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80000"/>
              </a:lnSpc>
              <a:spcAft>
                <a:spcPct val="0"/>
              </a:spcAft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подход.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не преподносятся детям в готовом виде, а добываются ими в ходе поисковой и исследовательской деятельности</a:t>
            </a:r>
            <a:r>
              <a:rPr lang="ru-RU" altLang="ru-RU" kern="0" dirty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0001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9851" y="698024"/>
            <a:ext cx="10972800" cy="216024"/>
          </a:xfrm>
        </p:spPr>
        <p:txBody>
          <a:bodyPr>
            <a:noAutofit/>
          </a:bodyPr>
          <a:lstStyle/>
          <a:p>
            <a:pPr algn="ctr">
              <a:lnSpc>
                <a:spcPts val="4320"/>
              </a:lnSpc>
            </a:pP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</a:t>
            </a: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современного  </a:t>
            </a:r>
            <a:r>
              <a:rPr lang="ru-RU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1809" y="2299360"/>
            <a:ext cx="10440843" cy="5472608"/>
          </a:xfrm>
        </p:spPr>
        <p:txBody>
          <a:bodyPr>
            <a:noAutofit/>
          </a:bodyPr>
          <a:lstStyle/>
          <a:p>
            <a:pPr lvl="0">
              <a:lnSpc>
                <a:spcPct val="80000"/>
              </a:lnSpc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Коммуникативность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Обмениваясь информацией, ученики взаимодействуют на уроке.</a:t>
            </a:r>
          </a:p>
          <a:p>
            <a:pPr lvl="0">
              <a:lnSpc>
                <a:spcPct val="80000"/>
              </a:lnSpc>
              <a:buFontTx/>
              <a:buChar char="•"/>
            </a:pPr>
            <a:endParaRPr lang="ru-RU" altLang="ru-RU" sz="28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Рефлексивность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ставятся в ситуацию, когда им необходимо проанализировать свою деятельность в ходе урока.</a:t>
            </a:r>
          </a:p>
          <a:p>
            <a:pPr lvl="0">
              <a:lnSpc>
                <a:spcPct val="80000"/>
              </a:lnSpc>
              <a:buFontTx/>
              <a:buChar char="•"/>
            </a:pPr>
            <a:endParaRPr lang="ru-RU" altLang="ru-RU" sz="28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80000"/>
              </a:lnSpc>
              <a:buFontTx/>
              <a:buChar char="•"/>
            </a:pPr>
            <a:r>
              <a:rPr lang="ru-RU" alt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Импровизационность</a:t>
            </a:r>
            <a:r>
              <a:rPr lang="ru-RU" alt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должен быть готов к изменению и коррекции хода урока в процессе его проведения.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4195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7"/>
            <a:ext cx="10972800" cy="45719"/>
          </a:xfrm>
        </p:spPr>
        <p:txBody>
          <a:bodyPr>
            <a:noAutofit/>
          </a:bodyPr>
          <a:lstStyle/>
          <a:p>
            <a:endParaRPr lang="ru-RU" sz="2400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4529" y="1719072"/>
            <a:ext cx="10358560" cy="578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 задаются с тенденцией передачи функции от учителя к ученику.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Учитель систематически обучает детей осуществлять рефлексивное действие (оценивать свою готовность, обнаруживать незнание, находить причины затруднений и т.п.)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Используются разнообразные формы, методы и приемы  обучения, повышающие степень активности учащихся в учебном процессе.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Учитель владеет технологией диалога, обучает учащихся ставить и адресовать вопросы.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Учитель эффективно (адекватно цели урока) сочетает репродуктивную и проблемную формы обучения, учит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правилу и творчески.</a:t>
            </a:r>
          </a:p>
          <a:p>
            <a:pPr marL="0" lv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На уроке задаются задачи и четкие критерии самоконтроля  и самооценки (происходит специальное формирование контрольно-оценочной деятельности у обучающихся).</a:t>
            </a:r>
          </a:p>
          <a:p>
            <a:pPr marL="0" indent="0">
              <a:buNone/>
            </a:pPr>
            <a:endParaRPr lang="ru-RU" sz="2400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4528" y="387095"/>
            <a:ext cx="91210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РЕЗУЛЬТАТИВНОСТИ УРОКА</a:t>
            </a:r>
          </a:p>
        </p:txBody>
      </p:sp>
    </p:spTree>
    <p:extLst>
      <p:ext uri="{BB962C8B-B14F-4D97-AF65-F5344CB8AC3E}">
        <p14:creationId xmlns:p14="http://schemas.microsoft.com/office/powerpoint/2010/main" xmlns="" val="3082609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7"/>
            <a:ext cx="10972800" cy="45719"/>
          </a:xfrm>
        </p:spPr>
        <p:txBody>
          <a:bodyPr>
            <a:noAutofit/>
          </a:bodyPr>
          <a:lstStyle/>
          <a:p>
            <a:endParaRPr lang="ru-RU" sz="2400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2768" y="1891696"/>
            <a:ext cx="10126901" cy="630932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7.Учитель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добивается осмысления учебного материала всеми учащимися, используя для этого специальные приемы.</a:t>
            </a:r>
          </a:p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Стремиться оценивать реальное продвижение каждого ученика, поощряет и поддерживает минимальные успехи.</a:t>
            </a:r>
          </a:p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Специально планирует коммуникативные задачи  урока.</a:t>
            </a:r>
          </a:p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Принимает и поощряет, выражаемую учеником, собственную позицию, иное мнение, обучает корректным формам их выражения.</a:t>
            </a:r>
          </a:p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Стиль, тон отношений, задаваемый на уроке, создают атмосферу сотрудничества, сотворчества, психологического комфорта.</a:t>
            </a:r>
          </a:p>
          <a:p>
            <a:pPr marL="0" lv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На уроке осуществляется глубокое личностное воздействие «учитель – ученик» (через отношения, совместную деятельность и т.д.)</a:t>
            </a:r>
          </a:p>
          <a:p>
            <a:pPr marL="0" indent="0">
              <a:buNone/>
            </a:pPr>
            <a:endParaRPr lang="ru-RU" sz="2000" b="1" dirty="0">
              <a:solidFill>
                <a:srgbClr val="502B1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75520" y="188640"/>
            <a:ext cx="91210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502B1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РЕЗУЛЬТАТИВНОСТИ УРОКА</a:t>
            </a:r>
          </a:p>
        </p:txBody>
      </p:sp>
    </p:spTree>
    <p:extLst>
      <p:ext uri="{BB962C8B-B14F-4D97-AF65-F5344CB8AC3E}">
        <p14:creationId xmlns:p14="http://schemas.microsoft.com/office/powerpoint/2010/main" xmlns="" val="4192155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Заголовок 1"/>
          <p:cNvSpPr>
            <a:spLocks noGrp="1"/>
          </p:cNvSpPr>
          <p:nvPr>
            <p:ph type="title"/>
          </p:nvPr>
        </p:nvSpPr>
        <p:spPr>
          <a:xfrm>
            <a:off x="1714469" y="642918"/>
            <a:ext cx="9065683" cy="1012814"/>
          </a:xfrm>
        </p:spPr>
        <p:txBody>
          <a:bodyPr/>
          <a:lstStyle/>
          <a:p>
            <a:pPr algn="ctr"/>
            <a:r>
              <a:rPr lang="ru-RU" altLang="ru-RU" b="1" dirty="0" smtClean="0">
                <a:solidFill>
                  <a:schemeClr val="accent2"/>
                </a:solidFill>
              </a:rPr>
              <a:t>Учебная ситуация </a:t>
            </a:r>
            <a:endParaRPr lang="ru-RU" dirty="0" smtClean="0">
              <a:solidFill>
                <a:schemeClr val="accent2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528636"/>
              </p:ext>
            </p:extLst>
          </p:nvPr>
        </p:nvGraphicFramePr>
        <p:xfrm>
          <a:off x="1295401" y="1714488"/>
          <a:ext cx="10081187" cy="4450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2" descr="http://im3-tub-ru.yandex.net/i?id=a1106282d976c691e47027776d26e2af-89-144&amp;n=2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5183" y="2974848"/>
            <a:ext cx="3352770" cy="17845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346938824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Номер слайда 3"/>
          <p:cNvSpPr txBox="1">
            <a:spLocks noGrp="1"/>
          </p:cNvSpPr>
          <p:nvPr/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61F5AED-8F43-4405-B459-75784343F030}" type="slidenum">
              <a:rPr lang="ru-RU" altLang="ru-RU" sz="1400">
                <a:latin typeface="Tahoma" pitchFamily="34" charset="0"/>
              </a:rPr>
              <a:pPr algn="r"/>
              <a:t>2</a:t>
            </a:fld>
            <a:endParaRPr lang="ru-RU" altLang="ru-RU" sz="1400">
              <a:latin typeface="Tahoma" pitchFamily="34" charset="0"/>
            </a:endParaRPr>
          </a:p>
        </p:txBody>
      </p:sp>
      <p:sp>
        <p:nvSpPr>
          <p:cNvPr id="52227" name="Номер слайда 5"/>
          <p:cNvSpPr txBox="1">
            <a:spLocks noGrp="1"/>
          </p:cNvSpPr>
          <p:nvPr/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2718BD6-DE64-4E7C-8482-2D6DCFE4938B}" type="slidenum">
              <a:rPr lang="ru-RU" altLang="ru-RU" sz="1400">
                <a:latin typeface="Tahoma" pitchFamily="34" charset="0"/>
              </a:rPr>
              <a:pPr algn="r"/>
              <a:t>2</a:t>
            </a:fld>
            <a:endParaRPr lang="ru-RU" altLang="ru-RU" sz="1400">
              <a:latin typeface="Tahoma" pitchFamily="34" charset="0"/>
            </a:endParaRPr>
          </a:p>
        </p:txBody>
      </p:sp>
      <p:sp>
        <p:nvSpPr>
          <p:cNvPr id="47109" name="AutoShape 7"/>
          <p:cNvSpPr>
            <a:spLocks noChangeArrowheads="1"/>
          </p:cNvSpPr>
          <p:nvPr/>
        </p:nvSpPr>
        <p:spPr bwMode="auto">
          <a:xfrm>
            <a:off x="4667262" y="1571642"/>
            <a:ext cx="2762249" cy="1285875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В традиционной</a:t>
            </a: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системе </a:t>
            </a: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образовательного</a:t>
            </a: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процесса</a:t>
            </a:r>
          </a:p>
          <a:p>
            <a:pPr algn="ctr">
              <a:defRPr/>
            </a:pPr>
            <a:endParaRPr lang="ru-RU" sz="2400" b="1">
              <a:latin typeface="Tahoma" pitchFamily="34" charset="0"/>
            </a:endParaRPr>
          </a:p>
        </p:txBody>
      </p:sp>
      <p:sp>
        <p:nvSpPr>
          <p:cNvPr id="52229" name="AutoShape 16"/>
          <p:cNvSpPr>
            <a:spLocks noChangeArrowheads="1"/>
          </p:cNvSpPr>
          <p:nvPr/>
        </p:nvSpPr>
        <p:spPr bwMode="auto">
          <a:xfrm>
            <a:off x="8909062" y="2786067"/>
            <a:ext cx="3092449" cy="2071687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/>
            <a:r>
              <a:rPr lang="ru-RU" altLang="ru-RU" sz="1600">
                <a:latin typeface="Tahoma" pitchFamily="34" charset="0"/>
              </a:rPr>
              <a:t>Организует 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деятельность 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ученика в 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инновационной 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образовательной 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среде</a:t>
            </a:r>
            <a:endParaRPr lang="ru-RU" altLang="ru-RU">
              <a:latin typeface="Tahoma" pitchFamily="34" charset="0"/>
            </a:endParaRPr>
          </a:p>
        </p:txBody>
      </p:sp>
      <p:sp>
        <p:nvSpPr>
          <p:cNvPr id="47111" name="AutoShape 9"/>
          <p:cNvSpPr>
            <a:spLocks noChangeArrowheads="1"/>
          </p:cNvSpPr>
          <p:nvPr/>
        </p:nvSpPr>
        <p:spPr bwMode="auto">
          <a:xfrm>
            <a:off x="8741833" y="1214438"/>
            <a:ext cx="3259667" cy="571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65000"/>
                <a:lumOff val="35000"/>
              </a:schemeClr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Педагог</a:t>
            </a:r>
            <a:endParaRPr lang="ru-RU" b="1">
              <a:latin typeface="Tahoma" pitchFamily="34" charset="0"/>
            </a:endParaRPr>
          </a:p>
        </p:txBody>
      </p:sp>
      <p:sp>
        <p:nvSpPr>
          <p:cNvPr id="47112" name="AutoShape 10"/>
          <p:cNvSpPr>
            <a:spLocks noChangeArrowheads="1"/>
          </p:cNvSpPr>
          <p:nvPr/>
        </p:nvSpPr>
        <p:spPr bwMode="auto">
          <a:xfrm rot="10800000">
            <a:off x="3524262" y="1924067"/>
            <a:ext cx="958849" cy="3524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28575">
            <a:solidFill>
              <a:schemeClr val="bg1">
                <a:lumMod val="75000"/>
                <a:lumOff val="25000"/>
              </a:schemeClr>
            </a:solidFill>
            <a:miter lim="800000"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 Narrow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143001" y="285750"/>
            <a:ext cx="5810251" cy="121443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  <a:latin typeface="Tahoma" pitchFamily="34" charset="0"/>
              <a:cs typeface="Arial" pitchFamily="34" charset="0"/>
            </a:endParaRPr>
          </a:p>
        </p:txBody>
      </p:sp>
      <p:sp>
        <p:nvSpPr>
          <p:cNvPr id="52233" name="Rectangle 2"/>
          <p:cNvSpPr txBox="1">
            <a:spLocks noChangeArrowheads="1"/>
          </p:cNvSpPr>
          <p:nvPr/>
        </p:nvSpPr>
        <p:spPr bwMode="auto">
          <a:xfrm>
            <a:off x="0" y="214313"/>
            <a:ext cx="1219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400" b="1">
                <a:latin typeface="Times New Roman" pitchFamily="18" charset="0"/>
              </a:rPr>
              <a:t>Изменение роли участников</a:t>
            </a:r>
          </a:p>
          <a:p>
            <a:pPr algn="ctr"/>
            <a:r>
              <a:rPr lang="ru-RU" altLang="ru-RU" sz="2400" b="1">
                <a:latin typeface="Times New Roman" pitchFamily="18" charset="0"/>
              </a:rPr>
              <a:t> педагогического процесса </a:t>
            </a:r>
          </a:p>
        </p:txBody>
      </p:sp>
      <p:sp>
        <p:nvSpPr>
          <p:cNvPr id="47115" name="AutoShape 10"/>
          <p:cNvSpPr>
            <a:spLocks noChangeArrowheads="1"/>
          </p:cNvSpPr>
          <p:nvPr/>
        </p:nvSpPr>
        <p:spPr bwMode="auto">
          <a:xfrm>
            <a:off x="7620001" y="1928813"/>
            <a:ext cx="958851" cy="3476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28575">
            <a:solidFill>
              <a:schemeClr val="bg1">
                <a:lumMod val="75000"/>
                <a:lumOff val="25000"/>
              </a:schemeClr>
            </a:solidFill>
            <a:miter lim="800000"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 Narrow" pitchFamily="34" charset="0"/>
            </a:endParaRPr>
          </a:p>
        </p:txBody>
      </p:sp>
      <p:sp>
        <p:nvSpPr>
          <p:cNvPr id="47116" name="AutoShape 9"/>
          <p:cNvSpPr>
            <a:spLocks noChangeArrowheads="1"/>
          </p:cNvSpPr>
          <p:nvPr/>
        </p:nvSpPr>
        <p:spPr bwMode="auto">
          <a:xfrm>
            <a:off x="190501" y="1214438"/>
            <a:ext cx="3259667" cy="5715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Обучающийся</a:t>
            </a:r>
          </a:p>
          <a:p>
            <a:pPr algn="ctr">
              <a:defRPr/>
            </a:pPr>
            <a:endParaRPr lang="ru-RU" b="1">
              <a:latin typeface="Tahoma" pitchFamily="34" charset="0"/>
            </a:endParaRPr>
          </a:p>
        </p:txBody>
      </p:sp>
      <p:sp>
        <p:nvSpPr>
          <p:cNvPr id="47117" name="AutoShape 9"/>
          <p:cNvSpPr>
            <a:spLocks noChangeArrowheads="1"/>
          </p:cNvSpPr>
          <p:nvPr/>
        </p:nvSpPr>
        <p:spPr bwMode="auto">
          <a:xfrm>
            <a:off x="190501" y="1857375"/>
            <a:ext cx="3259667" cy="64293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65000"/>
                <a:lumOff val="35000"/>
              </a:schemeClr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Получает готовую </a:t>
            </a: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информацию</a:t>
            </a:r>
          </a:p>
          <a:p>
            <a:pPr algn="ctr">
              <a:defRPr/>
            </a:pPr>
            <a:endParaRPr lang="ru-RU" b="1">
              <a:latin typeface="Tahoma" pitchFamily="34" charset="0"/>
            </a:endParaRPr>
          </a:p>
        </p:txBody>
      </p:sp>
      <p:sp>
        <p:nvSpPr>
          <p:cNvPr id="52237" name="AutoShape 9"/>
          <p:cNvSpPr>
            <a:spLocks noChangeArrowheads="1"/>
          </p:cNvSpPr>
          <p:nvPr/>
        </p:nvSpPr>
        <p:spPr bwMode="auto">
          <a:xfrm>
            <a:off x="190501" y="2857506"/>
            <a:ext cx="3259667" cy="185737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/>
            <a:endParaRPr lang="ru-RU" altLang="ru-RU" sz="1600">
              <a:latin typeface="Tahoma" pitchFamily="34" charset="0"/>
            </a:endParaRPr>
          </a:p>
          <a:p>
            <a:pPr algn="ctr"/>
            <a:endParaRPr lang="ru-RU" altLang="ru-RU" sz="1600">
              <a:latin typeface="Tahoma" pitchFamily="34" charset="0"/>
            </a:endParaRPr>
          </a:p>
          <a:p>
            <a:pPr algn="ctr"/>
            <a:endParaRPr lang="ru-RU" altLang="ru-RU" sz="1600">
              <a:latin typeface="Tahoma" pitchFamily="34" charset="0"/>
            </a:endParaRPr>
          </a:p>
          <a:p>
            <a:pPr algn="ctr"/>
            <a:r>
              <a:rPr lang="ru-RU" altLang="ru-RU" sz="1600">
                <a:latin typeface="Tahoma" pitchFamily="34" charset="0"/>
              </a:rPr>
              <a:t>Осуществляет:</a:t>
            </a:r>
          </a:p>
          <a:p>
            <a:pPr algn="ctr">
              <a:buFont typeface="Arial" pitchFamily="34" charset="0"/>
              <a:buChar char="•"/>
            </a:pPr>
            <a:r>
              <a:rPr lang="ru-RU" altLang="ru-RU" sz="1600">
                <a:latin typeface="Tahoma" pitchFamily="34" charset="0"/>
              </a:rPr>
              <a:t>поиск</a:t>
            </a:r>
          </a:p>
          <a:p>
            <a:pPr algn="ctr">
              <a:buFont typeface="Arial" pitchFamily="34" charset="0"/>
              <a:buChar char="•"/>
            </a:pPr>
            <a:r>
              <a:rPr lang="ru-RU" altLang="ru-RU" sz="1600">
                <a:latin typeface="Tahoma" pitchFamily="34" charset="0"/>
              </a:rPr>
              <a:t>выбор</a:t>
            </a:r>
          </a:p>
          <a:p>
            <a:pPr algn="ctr">
              <a:buFont typeface="Arial" pitchFamily="34" charset="0"/>
              <a:buChar char="•"/>
            </a:pPr>
            <a:r>
              <a:rPr lang="ru-RU" altLang="ru-RU" sz="1600">
                <a:latin typeface="Tahoma" pitchFamily="34" charset="0"/>
              </a:rPr>
              <a:t>анализ</a:t>
            </a:r>
          </a:p>
          <a:p>
            <a:pPr algn="ctr">
              <a:buFont typeface="Arial" pitchFamily="34" charset="0"/>
              <a:buChar char="•"/>
            </a:pPr>
            <a:r>
              <a:rPr lang="ru-RU" altLang="ru-RU" sz="1600">
                <a:latin typeface="Tahoma" pitchFamily="34" charset="0"/>
              </a:rPr>
              <a:t>систематизацию и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презентацию</a:t>
            </a:r>
          </a:p>
          <a:p>
            <a:pPr algn="ctr"/>
            <a:r>
              <a:rPr lang="ru-RU" altLang="ru-RU" sz="1600">
                <a:latin typeface="Tahoma" pitchFamily="34" charset="0"/>
              </a:rPr>
              <a:t>информации</a:t>
            </a:r>
          </a:p>
          <a:p>
            <a:pPr algn="ctr"/>
            <a:endParaRPr lang="ru-RU" altLang="ru-RU" sz="1600">
              <a:latin typeface="Tahoma" pitchFamily="34" charset="0"/>
            </a:endParaRPr>
          </a:p>
          <a:p>
            <a:pPr algn="ctr"/>
            <a:endParaRPr lang="ru-RU" altLang="ru-RU" sz="1600">
              <a:latin typeface="Tahoma" pitchFamily="34" charset="0"/>
            </a:endParaRPr>
          </a:p>
          <a:p>
            <a:pPr algn="ctr"/>
            <a:endParaRPr lang="ru-RU" altLang="ru-RU">
              <a:latin typeface="Tahoma" pitchFamily="34" charset="0"/>
            </a:endParaRPr>
          </a:p>
        </p:txBody>
      </p:sp>
      <p:sp>
        <p:nvSpPr>
          <p:cNvPr id="47119" name="AutoShape 9"/>
          <p:cNvSpPr>
            <a:spLocks noChangeArrowheads="1"/>
          </p:cNvSpPr>
          <p:nvPr/>
        </p:nvSpPr>
        <p:spPr bwMode="auto">
          <a:xfrm>
            <a:off x="8741833" y="1857375"/>
            <a:ext cx="3259667" cy="642938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bg1">
                <a:lumMod val="75000"/>
                <a:lumOff val="25000"/>
              </a:schemeClr>
            </a:solidFill>
            <a:round/>
            <a:headEnd/>
            <a:tailEnd/>
          </a:ln>
          <a:effectLst>
            <a:prstShdw prst="shdw17" dist="17961" dir="2700000">
              <a:srgbClr val="001F7A"/>
            </a:prst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Транслирует</a:t>
            </a:r>
          </a:p>
          <a:p>
            <a:pPr algn="ctr">
              <a:defRPr/>
            </a:pPr>
            <a:r>
              <a:rPr lang="ru-RU" sz="1600" b="1">
                <a:latin typeface="Tahoma" pitchFamily="34" charset="0"/>
              </a:rPr>
              <a:t>информацию</a:t>
            </a:r>
          </a:p>
          <a:p>
            <a:pPr algn="ctr">
              <a:defRPr/>
            </a:pPr>
            <a:endParaRPr lang="ru-RU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4667262" y="4000517"/>
            <a:ext cx="3143249" cy="71437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>
                <a:latin typeface="Tahoma" pitchFamily="34" charset="0"/>
              </a:rPr>
              <a:t>Новое качество</a:t>
            </a:r>
          </a:p>
          <a:p>
            <a:pPr algn="ctr">
              <a:defRPr/>
            </a:pPr>
            <a:r>
              <a:rPr lang="ru-RU" sz="1600">
                <a:latin typeface="Tahoma" pitchFamily="34" charset="0"/>
              </a:rPr>
              <a:t>образования</a:t>
            </a:r>
          </a:p>
          <a:p>
            <a:pPr algn="ctr">
              <a:defRPr/>
            </a:pPr>
            <a:endParaRPr lang="ru-RU" sz="2400">
              <a:latin typeface="Tahoma" pitchFamily="34" charset="0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4476751" y="4857767"/>
            <a:ext cx="3429000" cy="71437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ru-RU" sz="1600">
              <a:latin typeface="Tahoma" pitchFamily="34" charset="0"/>
            </a:endParaRPr>
          </a:p>
          <a:p>
            <a:pPr algn="ctr">
              <a:defRPr/>
            </a:pPr>
            <a:r>
              <a:rPr lang="ru-RU" sz="1600">
                <a:latin typeface="Tahoma" pitchFamily="34" charset="0"/>
              </a:rPr>
              <a:t>Новый образовательный</a:t>
            </a:r>
          </a:p>
          <a:p>
            <a:pPr algn="ctr">
              <a:defRPr/>
            </a:pPr>
            <a:r>
              <a:rPr lang="ru-RU" sz="1600">
                <a:latin typeface="Tahoma" pitchFamily="34" charset="0"/>
              </a:rPr>
              <a:t>результат</a:t>
            </a:r>
          </a:p>
          <a:p>
            <a:pPr algn="ctr">
              <a:defRPr/>
            </a:pPr>
            <a:endParaRPr lang="ru-RU" sz="2400">
              <a:latin typeface="Tahoma" pitchFamily="34" charset="0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2381224" y="5643578"/>
            <a:ext cx="8054112" cy="928694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>
              <a:defRPr/>
            </a:pPr>
            <a:endParaRPr lang="ru-RU" sz="1600" dirty="0">
              <a:latin typeface="Tahoma" pitchFamily="34" charset="0"/>
            </a:endParaRPr>
          </a:p>
          <a:p>
            <a:pPr algn="ctr">
              <a:defRPr/>
            </a:pPr>
            <a:r>
              <a:rPr lang="ru-RU" sz="1600" dirty="0">
                <a:latin typeface="Tahoma" pitchFamily="34" charset="0"/>
                <a:cs typeface="Tahoma" pitchFamily="34" charset="0"/>
              </a:rPr>
              <a:t>«Компетентности к обновлению </a:t>
            </a:r>
          </a:p>
          <a:p>
            <a:pPr algn="ctr">
              <a:defRPr/>
            </a:pPr>
            <a:r>
              <a:rPr lang="ru-RU" sz="1600" dirty="0">
                <a:latin typeface="Tahoma" pitchFamily="34" charset="0"/>
                <a:cs typeface="Tahoma" pitchFamily="34" charset="0"/>
              </a:rPr>
              <a:t>компетенций» и мотивация к обучению </a:t>
            </a:r>
          </a:p>
          <a:p>
            <a:pPr algn="ctr">
              <a:defRPr/>
            </a:pPr>
            <a:r>
              <a:rPr lang="ru-RU" sz="1600" dirty="0">
                <a:latin typeface="Tahoma" pitchFamily="34" charset="0"/>
                <a:cs typeface="Tahoma" pitchFamily="34" charset="0"/>
              </a:rPr>
              <a:t>на разных этапах развития личности обучающихся</a:t>
            </a:r>
          </a:p>
          <a:p>
            <a:pPr algn="ctr">
              <a:defRPr/>
            </a:pPr>
            <a:endParaRPr lang="ru-RU" sz="2400" dirty="0">
              <a:latin typeface="Tahoma" pitchFamily="34" charset="0"/>
            </a:endParaRPr>
          </a:p>
        </p:txBody>
      </p:sp>
      <p:sp>
        <p:nvSpPr>
          <p:cNvPr id="27" name="Стрелка углом 26"/>
          <p:cNvSpPr/>
          <p:nvPr/>
        </p:nvSpPr>
        <p:spPr>
          <a:xfrm rot="5400000">
            <a:off x="4396063" y="2509581"/>
            <a:ext cx="639763" cy="2192867"/>
          </a:xfrm>
          <a:prstGeom prst="bentArrow">
            <a:avLst/>
          </a:prstGeom>
          <a:noFill/>
          <a:ln w="28575"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28" name="Стрелка углом 27"/>
          <p:cNvSpPr/>
          <p:nvPr/>
        </p:nvSpPr>
        <p:spPr>
          <a:xfrm rot="5400000" flipV="1">
            <a:off x="7348813" y="2509581"/>
            <a:ext cx="639763" cy="2192867"/>
          </a:xfrm>
          <a:prstGeom prst="bentArrow">
            <a:avLst/>
          </a:prstGeom>
          <a:noFill/>
          <a:ln w="28575"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Verdana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Цикл образовательной ситуации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17" y="1414272"/>
            <a:ext cx="10382323" cy="5157216"/>
          </a:xfrm>
        </p:spPr>
        <p:txBody>
          <a:bodyPr>
            <a:noAutofit/>
          </a:bodyPr>
          <a:lstStyle/>
          <a:p>
            <a:pPr lvl="0" algn="just"/>
            <a:r>
              <a:rPr lang="ru-RU" sz="2400" i="1" dirty="0" smtClean="0">
                <a:solidFill>
                  <a:srgbClr val="C00000"/>
                </a:solidFill>
              </a:rPr>
              <a:t>Этап актуализации </a:t>
            </a:r>
            <a:r>
              <a:rPr lang="ru-RU" sz="2400" dirty="0" smtClean="0"/>
              <a:t>- обращение к индивидуальному опыту учащихся, актуализация мотивационных, инструментальных и когнитивных ресурсов личности. </a:t>
            </a:r>
          </a:p>
          <a:p>
            <a:pPr lvl="0" algn="just"/>
            <a:r>
              <a:rPr lang="ru-RU" sz="2400" i="1" dirty="0" smtClean="0">
                <a:solidFill>
                  <a:srgbClr val="C00000"/>
                </a:solidFill>
              </a:rPr>
              <a:t>Этап </a:t>
            </a:r>
            <a:r>
              <a:rPr lang="ru-RU" sz="2400" i="1" dirty="0" err="1" smtClean="0">
                <a:solidFill>
                  <a:srgbClr val="C00000"/>
                </a:solidFill>
              </a:rPr>
              <a:t>проблематизации</a:t>
            </a:r>
            <a:r>
              <a:rPr lang="ru-RU" sz="2400" i="1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- оформление конструктивного конфликта как столкновения альтернативных, взаимно отрицающих друг друга видений одного и того же объекта, формулировка учениками собственного «незнания» относительно объекта учебной работы.</a:t>
            </a:r>
          </a:p>
          <a:p>
            <a:pPr lvl="0" algn="just"/>
            <a:r>
              <a:rPr lang="ru-RU" sz="2400" i="1" dirty="0" smtClean="0">
                <a:solidFill>
                  <a:srgbClr val="C00000"/>
                </a:solidFill>
              </a:rPr>
              <a:t>Этап </a:t>
            </a:r>
            <a:r>
              <a:rPr lang="ru-RU" sz="2400" i="1" dirty="0" err="1" smtClean="0">
                <a:solidFill>
                  <a:srgbClr val="C00000"/>
                </a:solidFill>
              </a:rPr>
              <a:t>целеполагания</a:t>
            </a:r>
            <a:r>
              <a:rPr lang="ru-RU" sz="2400" i="1" dirty="0" smtClean="0">
                <a:solidFill>
                  <a:srgbClr val="C00000"/>
                </a:solidFill>
              </a:rPr>
              <a:t> и планирования </a:t>
            </a:r>
            <a:r>
              <a:rPr lang="ru-RU" sz="2400" dirty="0" smtClean="0"/>
              <a:t>- формулировка учащимися цели предстоящей деятельности по преодолению собственного «незнания» и разработка плана.</a:t>
            </a:r>
          </a:p>
          <a:p>
            <a:endParaRPr lang="ru-RU" sz="16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Цикл образовательной ситуации</a:t>
            </a:r>
            <a:endParaRPr lang="ru-RU" sz="28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17" y="1214422"/>
            <a:ext cx="10382323" cy="4900634"/>
          </a:xfrm>
        </p:spPr>
        <p:txBody>
          <a:bodyPr>
            <a:noAutofit/>
          </a:bodyPr>
          <a:lstStyle/>
          <a:p>
            <a:pPr lvl="0"/>
            <a:r>
              <a:rPr lang="ru-RU" sz="2400" i="1" dirty="0" smtClean="0">
                <a:solidFill>
                  <a:srgbClr val="C00000"/>
                </a:solidFill>
              </a:rPr>
              <a:t>Этап концептуализации </a:t>
            </a:r>
            <a:r>
              <a:rPr lang="ru-RU" sz="2400" dirty="0" smtClean="0"/>
              <a:t>- выделение сущностных особенностей изучаемого объекта на основе анализа реального контекста его существования и проявления в окружающем мире. </a:t>
            </a:r>
          </a:p>
          <a:p>
            <a:pPr lvl="0"/>
            <a:r>
              <a:rPr lang="ru-RU" sz="2400" i="1" dirty="0" smtClean="0">
                <a:solidFill>
                  <a:srgbClr val="C00000"/>
                </a:solidFill>
              </a:rPr>
              <a:t>Этап моделирования </a:t>
            </a:r>
            <a:r>
              <a:rPr lang="ru-RU" sz="2400" dirty="0" smtClean="0"/>
              <a:t>– преобразование объекта из чувственной формы в модель, где выделены существенные характеристики объекта (пространственно-графическую или знаково-символическую) и преобразование модели с целью выявления общих законов, определяющих данную предметную область.</a:t>
            </a:r>
          </a:p>
          <a:p>
            <a:pPr lvl="0"/>
            <a:r>
              <a:rPr lang="ru-RU" sz="2400" i="1" dirty="0" smtClean="0">
                <a:solidFill>
                  <a:srgbClr val="C00000"/>
                </a:solidFill>
              </a:rPr>
              <a:t>Этап конструирования </a:t>
            </a:r>
            <a:r>
              <a:rPr lang="ru-RU" sz="2400" dirty="0" smtClean="0"/>
              <a:t>– переход от системы теоретического мышления к системе практического мышления; решение конкретно-практических задач. </a:t>
            </a:r>
          </a:p>
          <a:p>
            <a:pPr lvl="0"/>
            <a:r>
              <a:rPr lang="ru-RU" sz="2400" i="1" dirty="0" smtClean="0">
                <a:solidFill>
                  <a:srgbClr val="C00000"/>
                </a:solidFill>
              </a:rPr>
              <a:t>Этап </a:t>
            </a:r>
            <a:r>
              <a:rPr lang="ru-RU" sz="2400" i="1" dirty="0" smtClean="0">
                <a:solidFill>
                  <a:srgbClr val="C00000"/>
                </a:solidFill>
                <a:hlinkClick r:id="rId2" action="ppaction://hlinksldjump"/>
              </a:rPr>
              <a:t>рефлексии</a:t>
            </a:r>
            <a:r>
              <a:rPr lang="ru-RU" sz="2400" i="1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– выявление ценностного отношения учащихся к полученному знанию и самому процессу познания, экспертиза полученных образовательных продуктов.</a:t>
            </a:r>
          </a:p>
          <a:p>
            <a:endParaRPr lang="ru-RU" sz="24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accent2"/>
                </a:solidFill>
              </a:rPr>
              <a:t>Моделирование способов учебных действий</a:t>
            </a:r>
            <a:endParaRPr lang="ru-RU" sz="3600" dirty="0">
              <a:solidFill>
                <a:schemeClr val="accent2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6197599" y="1600206"/>
            <a:ext cx="5551377" cy="45259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«?» -  вопрос</a:t>
            </a:r>
          </a:p>
          <a:p>
            <a:r>
              <a:rPr lang="ru-RU" sz="3200" dirty="0" smtClean="0"/>
              <a:t>«!» -  ответ </a:t>
            </a:r>
          </a:p>
          <a:p>
            <a:r>
              <a:rPr lang="ru-RU" sz="3200" dirty="0" smtClean="0"/>
              <a:t>символ -   способ получения ответа</a:t>
            </a:r>
            <a:endParaRPr lang="ru-RU" sz="3200" dirty="0"/>
          </a:p>
        </p:txBody>
      </p:sp>
      <p:pic>
        <p:nvPicPr>
          <p:cNvPr id="1026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7608" y="1897246"/>
            <a:ext cx="3547272" cy="291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Моделирование как средство построения 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гипотез исследования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«?» - проблема</a:t>
            </a:r>
          </a:p>
          <a:p>
            <a:r>
              <a:rPr lang="ru-RU" dirty="0" smtClean="0"/>
              <a:t> «!» –предположение (гипотеза),</a:t>
            </a:r>
          </a:p>
          <a:p>
            <a:r>
              <a:rPr lang="ru-RU" dirty="0" smtClean="0"/>
              <a:t> рука – условие, которое мы создаём для построения исследовательской модели,</a:t>
            </a:r>
          </a:p>
          <a:p>
            <a:r>
              <a:rPr lang="ru-RU" dirty="0" smtClean="0"/>
              <a:t>глаз - наблюдение</a:t>
            </a:r>
            <a:r>
              <a:rPr lang="ru-RU" dirty="0" smtClean="0">
                <a:hlinkClick r:id="rId2" action="ppaction://hlinksldjump"/>
              </a:rPr>
              <a:t>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280" y="1637415"/>
            <a:ext cx="5411972" cy="112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Планирование урока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1536" y="1600206"/>
            <a:ext cx="9960864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</a:t>
            </a:r>
            <a:r>
              <a:rPr lang="en-US" dirty="0" err="1" smtClean="0"/>
              <a:t>пределение</a:t>
            </a:r>
            <a:r>
              <a:rPr lang="en-US" dirty="0" smtClean="0"/>
              <a:t> </a:t>
            </a:r>
            <a:r>
              <a:rPr lang="en-US" dirty="0" err="1"/>
              <a:t>цели</a:t>
            </a:r>
            <a:r>
              <a:rPr lang="en-US" dirty="0"/>
              <a:t> и </a:t>
            </a:r>
            <a:r>
              <a:rPr lang="en-US" dirty="0" err="1" smtClean="0"/>
              <a:t>задач</a:t>
            </a:r>
            <a:r>
              <a:rPr lang="ru-RU" dirty="0" smtClean="0"/>
              <a:t> урока</a:t>
            </a:r>
            <a:r>
              <a:rPr lang="en-US" dirty="0" smtClean="0"/>
              <a:t>; </a:t>
            </a:r>
            <a:r>
              <a:rPr lang="en-US" dirty="0"/>
              <a:t> </a:t>
            </a:r>
            <a:endParaRPr lang="ru-RU" dirty="0" smtClean="0"/>
          </a:p>
          <a:p>
            <a:r>
              <a:rPr lang="ru-RU" dirty="0" smtClean="0"/>
              <a:t>определение </a:t>
            </a:r>
            <a:r>
              <a:rPr lang="ru-RU" dirty="0"/>
              <a:t>типа урока (по дидактическим целям</a:t>
            </a:r>
            <a:r>
              <a:rPr lang="ru-RU" dirty="0" smtClean="0"/>
              <a:t>);</a:t>
            </a:r>
            <a:endParaRPr lang="ru-RU" dirty="0"/>
          </a:p>
          <a:p>
            <a:r>
              <a:rPr lang="en-US" dirty="0" err="1" smtClean="0"/>
              <a:t>отбор</a:t>
            </a:r>
            <a:r>
              <a:rPr lang="en-US" dirty="0" smtClean="0"/>
              <a:t> </a:t>
            </a:r>
            <a:r>
              <a:rPr lang="en-US" dirty="0" err="1"/>
              <a:t>содержания</a:t>
            </a:r>
            <a:r>
              <a:rPr lang="en-US" dirty="0"/>
              <a:t> </a:t>
            </a:r>
            <a:r>
              <a:rPr lang="en-US" dirty="0" err="1"/>
              <a:t>учебного</a:t>
            </a:r>
            <a:r>
              <a:rPr lang="en-US" dirty="0"/>
              <a:t> </a:t>
            </a:r>
            <a:r>
              <a:rPr lang="en-US" dirty="0" err="1"/>
              <a:t>материала</a:t>
            </a:r>
            <a:r>
              <a:rPr lang="en-US" dirty="0"/>
              <a:t>;      </a:t>
            </a:r>
            <a:endParaRPr lang="ru-RU" dirty="0" smtClean="0"/>
          </a:p>
          <a:p>
            <a:r>
              <a:rPr lang="ru-RU" dirty="0" smtClean="0"/>
              <a:t>выбор технологии (</a:t>
            </a:r>
            <a:r>
              <a:rPr lang="en-US" dirty="0" err="1" smtClean="0"/>
              <a:t>методов</a:t>
            </a:r>
            <a:r>
              <a:rPr lang="en-US" dirty="0" smtClean="0"/>
              <a:t> </a:t>
            </a:r>
            <a:r>
              <a:rPr lang="en-US" dirty="0"/>
              <a:t>и </a:t>
            </a:r>
            <a:r>
              <a:rPr lang="en-US" dirty="0" err="1"/>
              <a:t>приёмов</a:t>
            </a:r>
            <a:r>
              <a:rPr lang="en-US" dirty="0"/>
              <a:t> </a:t>
            </a:r>
            <a:r>
              <a:rPr lang="en-US" dirty="0" err="1" smtClean="0"/>
              <a:t>обучения</a:t>
            </a:r>
            <a:r>
              <a:rPr lang="ru-RU" dirty="0" smtClean="0"/>
              <a:t>)</a:t>
            </a:r>
            <a:r>
              <a:rPr lang="en-US" dirty="0" smtClean="0"/>
              <a:t>; </a:t>
            </a:r>
            <a:r>
              <a:rPr lang="en-US" dirty="0"/>
              <a:t>     </a:t>
            </a:r>
            <a:endParaRPr lang="ru-RU" dirty="0" smtClean="0"/>
          </a:p>
          <a:p>
            <a:r>
              <a:rPr lang="en-US" dirty="0" err="1" smtClean="0"/>
              <a:t>определение</a:t>
            </a:r>
            <a:r>
              <a:rPr lang="en-US" dirty="0" smtClean="0"/>
              <a:t> </a:t>
            </a:r>
            <a:r>
              <a:rPr lang="en-US" dirty="0" err="1"/>
              <a:t>форм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 </a:t>
            </a:r>
            <a:r>
              <a:rPr lang="ru-RU" dirty="0" smtClean="0"/>
              <a:t>познавательной </a:t>
            </a:r>
            <a:r>
              <a:rPr lang="en-US" dirty="0" err="1" smtClean="0"/>
              <a:t>деятельности</a:t>
            </a:r>
            <a:r>
              <a:rPr lang="en-US" dirty="0" smtClean="0"/>
              <a:t> </a:t>
            </a:r>
            <a:r>
              <a:rPr lang="en-US" dirty="0" err="1"/>
              <a:t>учащихся</a:t>
            </a:r>
            <a:r>
              <a:rPr lang="en-US" dirty="0"/>
              <a:t>;     </a:t>
            </a:r>
            <a:endParaRPr lang="ru-RU" dirty="0" smtClean="0"/>
          </a:p>
          <a:p>
            <a:r>
              <a:rPr lang="ru-RU" dirty="0" smtClean="0"/>
              <a:t>от</a:t>
            </a:r>
            <a:r>
              <a:rPr lang="en-US" dirty="0" err="1" smtClean="0"/>
              <a:t>бор</a:t>
            </a:r>
            <a:r>
              <a:rPr lang="en-US" dirty="0" smtClean="0"/>
              <a:t> </a:t>
            </a:r>
            <a:r>
              <a:rPr lang="en-US" dirty="0" err="1"/>
              <a:t>материала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домашней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учащихся</a:t>
            </a:r>
            <a:r>
              <a:rPr lang="en-US" dirty="0"/>
              <a:t>; </a:t>
            </a:r>
            <a:r>
              <a:rPr lang="en-US" dirty="0" err="1"/>
              <a:t>определение</a:t>
            </a:r>
            <a:r>
              <a:rPr lang="en-US" dirty="0"/>
              <a:t> </a:t>
            </a:r>
            <a:r>
              <a:rPr lang="en-US" dirty="0" err="1"/>
              <a:t>способов</a:t>
            </a:r>
            <a:r>
              <a:rPr lang="en-US" dirty="0"/>
              <a:t> </a:t>
            </a:r>
            <a:r>
              <a:rPr lang="en-US" dirty="0" err="1"/>
              <a:t>контроля</a:t>
            </a:r>
            <a:r>
              <a:rPr lang="en-US" dirty="0"/>
              <a:t>;     </a:t>
            </a:r>
            <a:endParaRPr lang="ru-RU" dirty="0" smtClean="0"/>
          </a:p>
          <a:p>
            <a:r>
              <a:rPr lang="ru-RU" dirty="0" smtClean="0"/>
              <a:t>определение </a:t>
            </a:r>
            <a:r>
              <a:rPr lang="en-US" dirty="0" smtClean="0"/>
              <a:t> </a:t>
            </a:r>
            <a:r>
              <a:rPr lang="en-US" dirty="0" err="1" smtClean="0"/>
              <a:t>места</a:t>
            </a:r>
            <a:r>
              <a:rPr lang="en-US" dirty="0"/>
              <a:t>,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уроке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оценки</a:t>
            </a:r>
            <a:r>
              <a:rPr lang="en-US" dirty="0"/>
              <a:t> </a:t>
            </a:r>
            <a:r>
              <a:rPr lang="en-US" dirty="0" err="1"/>
              <a:t>деятельности</a:t>
            </a:r>
            <a:r>
              <a:rPr lang="en-US" dirty="0"/>
              <a:t> </a:t>
            </a:r>
            <a:r>
              <a:rPr lang="en-US" dirty="0" err="1"/>
              <a:t>учащихся</a:t>
            </a:r>
            <a:r>
              <a:rPr lang="en-US" dirty="0"/>
              <a:t>;   </a:t>
            </a:r>
            <a:endParaRPr lang="ru-RU" dirty="0" smtClean="0"/>
          </a:p>
          <a:p>
            <a:r>
              <a:rPr lang="ru-RU" dirty="0" smtClean="0"/>
              <a:t>организация рефлексии</a:t>
            </a:r>
            <a:r>
              <a:rPr lang="en-US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25872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Планирование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содержания педагогического взаимодействия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339801"/>
              </p:ext>
            </p:extLst>
          </p:nvPr>
        </p:nvGraphicFramePr>
        <p:xfrm>
          <a:off x="1532128" y="1877906"/>
          <a:ext cx="9501632" cy="3657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0816"/>
                <a:gridCol w="4750816"/>
              </a:tblGrid>
              <a:tr h="105525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Деятельность учителя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Деятельность обучающегося</a:t>
                      </a:r>
                      <a:endParaRPr lang="ru-RU" sz="2800" dirty="0"/>
                    </a:p>
                  </a:txBody>
                  <a:tcPr/>
                </a:tc>
              </a:tr>
              <a:tr h="26020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Регулятивная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Познавательная</a:t>
                      </a:r>
                    </a:p>
                    <a:p>
                      <a:r>
                        <a:rPr lang="ru-RU" sz="3200" dirty="0" smtClean="0"/>
                        <a:t>Коммуникативная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20212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5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Универсальные учебные действия</a:t>
            </a:r>
            <a:endParaRPr lang="ru-RU" sz="28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227375" name="Group 47"/>
          <p:cNvGraphicFramePr>
            <a:graphicFrameLocks noGrp="1"/>
          </p:cNvGraphicFramePr>
          <p:nvPr/>
        </p:nvGraphicFramePr>
        <p:xfrm>
          <a:off x="340242" y="1605516"/>
          <a:ext cx="11602385" cy="5028204"/>
        </p:xfrm>
        <a:graphic>
          <a:graphicData uri="http://schemas.openxmlformats.org/drawingml/2006/table">
            <a:tbl>
              <a:tblPr/>
              <a:tblGrid>
                <a:gridCol w="2461439"/>
                <a:gridCol w="9140946"/>
              </a:tblGrid>
              <a:tr h="1257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Личностные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универсальные учебные действия –система ценностных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ориентаций  школьника, отражающих личностные смыслы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57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Регулятивные        универсальные учебные действия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отражают способность обучающегося строить учебно-познавательную деятельность, учитывая все ее компоненты (цель, мотив, прогноз, средства, контроль, оценка).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57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Познавательные универсальные учебные действия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система способов познания окружающего мира, построения самостоятельного процесса поиска, исследования и совокупность операций по обработке, систематизации, обобщению и использованию полученной информации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570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Коммуникативные универсальные действия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способность обучающегося осуществлять коммуникативную деятельность, использование правил общения в конкретных учебных и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внеучебных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ситуациях; самостоятельная организация речевой деятельности в устной и письменной форме.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6563" name="Rectangle 1"/>
          <p:cNvSpPr>
            <a:spLocks noChangeArrowheads="1"/>
          </p:cNvSpPr>
          <p:nvPr/>
        </p:nvSpPr>
        <p:spPr bwMode="auto">
          <a:xfrm>
            <a:off x="0" y="0"/>
            <a:ext cx="21031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900">
                <a:solidFill>
                  <a:srgbClr val="333333"/>
                </a:solidFill>
              </a:rPr>
              <a:t> </a:t>
            </a:r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Алгоритм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проектирования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урока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2080" y="1600206"/>
            <a:ext cx="10180320" cy="4525963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Ч</a:t>
            </a:r>
            <a:r>
              <a:rPr lang="ru-RU" dirty="0" smtClean="0"/>
              <a:t>етко </a:t>
            </a:r>
            <a:r>
              <a:rPr lang="ru-RU" dirty="0"/>
              <a:t>определить и сформулировать </a:t>
            </a:r>
            <a:r>
              <a:rPr lang="ru-RU" dirty="0" smtClean="0"/>
              <a:t>тему </a:t>
            </a:r>
            <a:r>
              <a:rPr lang="ru-RU" dirty="0"/>
              <a:t>урока;</a:t>
            </a:r>
          </a:p>
          <a:p>
            <a:pPr lvl="0"/>
            <a:r>
              <a:rPr lang="ru-RU" dirty="0"/>
              <a:t>определить место темы в учебном курсе;</a:t>
            </a:r>
          </a:p>
          <a:p>
            <a:pPr lvl="0"/>
            <a:r>
              <a:rPr lang="ru-RU" dirty="0"/>
              <a:t>определить ведущие понятия, на которые опирается данный </a:t>
            </a:r>
            <a:r>
              <a:rPr lang="ru-RU" dirty="0" smtClean="0"/>
              <a:t>урок</a:t>
            </a:r>
            <a:r>
              <a:rPr lang="ru-RU" dirty="0"/>
              <a:t>:</a:t>
            </a:r>
            <a:r>
              <a:rPr lang="ru-RU" dirty="0" smtClean="0"/>
              <a:t> </a:t>
            </a:r>
            <a:r>
              <a:rPr lang="ru-RU" dirty="0"/>
              <a:t>посмотреть на урок ретроспективно;</a:t>
            </a:r>
          </a:p>
          <a:p>
            <a:pPr lvl="0"/>
            <a:r>
              <a:rPr lang="ru-RU" dirty="0" smtClean="0"/>
              <a:t> </a:t>
            </a:r>
            <a:r>
              <a:rPr lang="ru-RU" dirty="0"/>
              <a:t>обозначить </a:t>
            </a:r>
            <a:r>
              <a:rPr lang="ru-RU" dirty="0" smtClean="0"/>
              <a:t>ту </a:t>
            </a:r>
            <a:r>
              <a:rPr lang="ru-RU" dirty="0"/>
              <a:t>часть учебного материала, которая будет использована в </a:t>
            </a:r>
            <a:r>
              <a:rPr lang="ru-RU" dirty="0" smtClean="0"/>
              <a:t>дальнейшем: посмотреть </a:t>
            </a:r>
            <a:r>
              <a:rPr lang="ru-RU" dirty="0"/>
              <a:t>на урок через призму перспективы своей деятельности</a:t>
            </a:r>
            <a:r>
              <a:rPr lang="ru-RU" dirty="0" smtClean="0"/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18474219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Алгоритм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проектирования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урока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6736" y="1600206"/>
            <a:ext cx="10265664" cy="4525963"/>
          </a:xfrm>
        </p:spPr>
        <p:txBody>
          <a:bodyPr>
            <a:normAutofit/>
          </a:bodyPr>
          <a:lstStyle/>
          <a:p>
            <a:r>
              <a:rPr lang="ru-RU" dirty="0"/>
              <a:t>Определить и четко сформулировать </a:t>
            </a:r>
            <a:r>
              <a:rPr lang="ru-RU" dirty="0" smtClean="0"/>
              <a:t>целевую </a:t>
            </a:r>
            <a:r>
              <a:rPr lang="ru-RU" dirty="0"/>
              <a:t>установку урока </a:t>
            </a:r>
            <a:r>
              <a:rPr lang="ru-RU" dirty="0" smtClean="0"/>
              <a:t>–  зачем урок  </a:t>
            </a:r>
            <a:r>
              <a:rPr lang="ru-RU" dirty="0"/>
              <a:t>вообще нужен?</a:t>
            </a:r>
          </a:p>
          <a:p>
            <a:r>
              <a:rPr lang="ru-RU" dirty="0" smtClean="0"/>
              <a:t>Сформулировать цель урока в </a:t>
            </a:r>
            <a:r>
              <a:rPr lang="ru-RU" dirty="0"/>
              <a:t>логике  системно-</a:t>
            </a:r>
            <a:r>
              <a:rPr lang="ru-RU" dirty="0" err="1"/>
              <a:t>деятельностного</a:t>
            </a:r>
            <a:r>
              <a:rPr lang="ru-RU" dirty="0"/>
              <a:t> подхода к </a:t>
            </a:r>
            <a:r>
              <a:rPr lang="ru-RU" dirty="0" smtClean="0"/>
              <a:t>образованию.</a:t>
            </a:r>
          </a:p>
          <a:p>
            <a:pPr marL="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00538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Цель урока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6923" y="1600206"/>
            <a:ext cx="10145487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b="1" dirty="0" smtClean="0"/>
              <a:t>Цели должны быть:</a:t>
            </a:r>
          </a:p>
          <a:p>
            <a:pPr lvl="1"/>
            <a:r>
              <a:rPr lang="ru-RU" dirty="0" smtClean="0"/>
              <a:t>реальны, достижимы, конкретны, т.е. контролируемы</a:t>
            </a:r>
          </a:p>
          <a:p>
            <a:pPr lvl="1"/>
            <a:r>
              <a:rPr lang="ru-RU" dirty="0" smtClean="0"/>
              <a:t>сформулированы продуктивно, т.е. «от ученика», с прогнозированием образовательного результата</a:t>
            </a:r>
          </a:p>
          <a:p>
            <a:pPr lvl="1"/>
            <a:r>
              <a:rPr lang="ru-RU" dirty="0" smtClean="0"/>
              <a:t>соотносимы с типом и содержанием урока</a:t>
            </a:r>
          </a:p>
          <a:p>
            <a:pPr lvl="1"/>
            <a:r>
              <a:rPr lang="ru-RU" dirty="0" smtClean="0"/>
              <a:t>личностно ориентированы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/>
          </p:nvPr>
        </p:nvGraphicFramePr>
        <p:xfrm>
          <a:off x="431371" y="1447800"/>
          <a:ext cx="11521280" cy="5077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93729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8363" y="1600206"/>
            <a:ext cx="10054047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Обучающие цели </a:t>
            </a:r>
            <a:r>
              <a:rPr lang="ru-RU" dirty="0" smtClean="0"/>
              <a:t>урока включают в себя овладение учащимися системой знаний, практическими умениями и навыками.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Для постановки обучающих целей рекомендуется использовать  глаголы, указывающие на действие с определенным результатом</a:t>
            </a:r>
            <a:r>
              <a:rPr lang="ru-RU" dirty="0" smtClean="0"/>
              <a:t>:</a:t>
            </a:r>
          </a:p>
          <a:p>
            <a:r>
              <a:rPr lang="ru-RU" i="1" dirty="0" smtClean="0"/>
              <a:t>«выбрать»,</a:t>
            </a:r>
            <a:endParaRPr lang="ru-RU" dirty="0" smtClean="0"/>
          </a:p>
          <a:p>
            <a:r>
              <a:rPr lang="ru-RU" i="1" dirty="0" smtClean="0"/>
              <a:t>«назвать»,</a:t>
            </a:r>
            <a:endParaRPr lang="ru-RU" dirty="0" smtClean="0"/>
          </a:p>
          <a:p>
            <a:r>
              <a:rPr lang="ru-RU" i="1" dirty="0" smtClean="0"/>
              <a:t>«дать определение»,</a:t>
            </a:r>
            <a:endParaRPr lang="ru-RU" dirty="0" smtClean="0"/>
          </a:p>
          <a:p>
            <a:r>
              <a:rPr lang="ru-RU" i="1" dirty="0" smtClean="0"/>
              <a:t>«проиллюстрировать»,</a:t>
            </a:r>
            <a:endParaRPr lang="ru-RU" dirty="0" smtClean="0"/>
          </a:p>
          <a:p>
            <a:r>
              <a:rPr lang="ru-RU" i="1" dirty="0" smtClean="0"/>
              <a:t>«написать»,</a:t>
            </a:r>
            <a:endParaRPr lang="ru-RU" dirty="0" smtClean="0"/>
          </a:p>
          <a:p>
            <a:r>
              <a:rPr lang="ru-RU" i="1" dirty="0" smtClean="0"/>
              <a:t>«перечислить»,</a:t>
            </a:r>
            <a:endParaRPr lang="ru-RU" dirty="0" smtClean="0"/>
          </a:p>
          <a:p>
            <a:r>
              <a:rPr lang="ru-RU" i="1" dirty="0" smtClean="0"/>
              <a:t>«выполнить»,</a:t>
            </a:r>
            <a:endParaRPr lang="ru-RU" dirty="0" smtClean="0"/>
          </a:p>
          <a:p>
            <a:r>
              <a:rPr lang="ru-RU" i="1" dirty="0" smtClean="0"/>
              <a:t>«систематизировать»...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97725" y="1417646"/>
            <a:ext cx="10184675" cy="509320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Воспитательные  цели </a:t>
            </a:r>
            <a:r>
              <a:rPr lang="ru-RU" dirty="0" smtClean="0"/>
              <a:t>способствуют: воспитанию положительного отношения к знаниям, к процессу учения; формированию идей, взглядов, убеждений, качеств личности, оценки, самооценки и самостоятельности; приобретению опыта адекватного поведения в любом обществе.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Могут быть использованы следующие формулировки  при постановке воспитательной цели:</a:t>
            </a:r>
          </a:p>
          <a:p>
            <a:r>
              <a:rPr lang="ru-RU" i="1" dirty="0" smtClean="0"/>
              <a:t>вызвать интерес,</a:t>
            </a:r>
            <a:endParaRPr lang="ru-RU" dirty="0" smtClean="0"/>
          </a:p>
          <a:p>
            <a:r>
              <a:rPr lang="ru-RU" i="1" dirty="0" smtClean="0"/>
              <a:t>пробудить любознательность,</a:t>
            </a:r>
            <a:endParaRPr lang="ru-RU" dirty="0" smtClean="0"/>
          </a:p>
          <a:p>
            <a:r>
              <a:rPr lang="ru-RU" i="1" dirty="0" smtClean="0"/>
              <a:t>пробудить интерес к самостоятельному решению задач,</a:t>
            </a:r>
            <a:br>
              <a:rPr lang="ru-RU" i="1" dirty="0" smtClean="0"/>
            </a:br>
            <a:r>
              <a:rPr lang="ru-RU" i="1" dirty="0" smtClean="0"/>
              <a:t>побудить учащихся к активности,</a:t>
            </a:r>
            <a:endParaRPr lang="ru-RU" dirty="0" smtClean="0"/>
          </a:p>
          <a:p>
            <a:r>
              <a:rPr lang="ru-RU" i="1" dirty="0" smtClean="0"/>
              <a:t>выразить свое отношение…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i="1" dirty="0" smtClean="0"/>
              <a:t>прививать, укреплять... навыки;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3040" y="1600206"/>
            <a:ext cx="1011936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Развивающие цели </a:t>
            </a:r>
            <a:r>
              <a:rPr lang="ru-RU" dirty="0" smtClean="0"/>
              <a:t>содействуют: формированию </a:t>
            </a:r>
            <a:r>
              <a:rPr lang="ru-RU" dirty="0" err="1" smtClean="0"/>
              <a:t>общеучебных</a:t>
            </a:r>
            <a:r>
              <a:rPr lang="ru-RU" dirty="0" smtClean="0"/>
              <a:t> и специальных умений; совершенствованию мыслительных операций; развитию эмоциональной сферы, монологической речи учащихся, вопросно-ответной формы, диалога, коммуникативной культуры; осуществлению самоконтроля и самооценки, а в целом — становлению и развитию личности.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   Например:</a:t>
            </a:r>
            <a:endParaRPr lang="ru-RU" dirty="0" smtClean="0"/>
          </a:p>
          <a:p>
            <a:r>
              <a:rPr lang="ru-RU" i="1" dirty="0" smtClean="0"/>
              <a:t>учить сравнивать,</a:t>
            </a:r>
            <a:endParaRPr lang="ru-RU" dirty="0" smtClean="0"/>
          </a:p>
          <a:p>
            <a:r>
              <a:rPr lang="ru-RU" i="1" dirty="0" smtClean="0"/>
              <a:t>учить выделять главное,</a:t>
            </a:r>
            <a:endParaRPr lang="ru-RU" dirty="0" smtClean="0"/>
          </a:p>
          <a:p>
            <a:r>
              <a:rPr lang="ru-RU" i="1" dirty="0" smtClean="0"/>
              <a:t>учить строить аналоги,</a:t>
            </a:r>
            <a:endParaRPr lang="ru-RU" dirty="0" smtClean="0"/>
          </a:p>
          <a:p>
            <a:r>
              <a:rPr lang="ru-RU" i="1" dirty="0" smtClean="0"/>
              <a:t>развивать глазомер,</a:t>
            </a:r>
            <a:endParaRPr lang="ru-RU" dirty="0" smtClean="0"/>
          </a:p>
          <a:p>
            <a:r>
              <a:rPr lang="ru-RU" i="1" dirty="0" smtClean="0"/>
              <a:t>развивать мелкую моторику рук,</a:t>
            </a:r>
            <a:endParaRPr lang="ru-RU" dirty="0" smtClean="0"/>
          </a:p>
          <a:p>
            <a:r>
              <a:rPr lang="ru-RU" i="1" dirty="0" smtClean="0"/>
              <a:t>развивать умение ориентироваться на местности.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 smtClean="0">
                <a:solidFill>
                  <a:schemeClr val="tx2"/>
                </a:solidFill>
              </a:rPr>
              <a:t>Цель урока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1981200" y="1789434"/>
          <a:ext cx="9698736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1911633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Заголовок 1"/>
          <p:cNvSpPr>
            <a:spLocks noGrp="1"/>
          </p:cNvSpPr>
          <p:nvPr>
            <p:ph type="title"/>
          </p:nvPr>
        </p:nvSpPr>
        <p:spPr>
          <a:xfrm>
            <a:off x="2351088" y="333375"/>
            <a:ext cx="8229600" cy="1143000"/>
          </a:xfrm>
        </p:spPr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chemeClr val="tx2"/>
                </a:solidFill>
              </a:rPr>
              <a:t>Уровни описания планируемых результатов</a:t>
            </a:r>
            <a:endParaRPr lang="ru-RU" altLang="ru-RU" sz="2800" dirty="0">
              <a:solidFill>
                <a:schemeClr val="tx2"/>
              </a:solidFill>
            </a:endParaRPr>
          </a:p>
        </p:txBody>
      </p:sp>
      <p:sp>
        <p:nvSpPr>
          <p:cNvPr id="79875" name="Объект 2"/>
          <p:cNvSpPr>
            <a:spLocks noGrp="1"/>
          </p:cNvSpPr>
          <p:nvPr>
            <p:ph idx="1"/>
          </p:nvPr>
        </p:nvSpPr>
        <p:spPr bwMode="auto">
          <a:xfrm>
            <a:off x="1426464" y="1600206"/>
            <a:ext cx="10155936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 smtClean="0"/>
              <a:t>Цели-ориентиры - </a:t>
            </a:r>
            <a:r>
              <a:rPr lang="ru-RU" altLang="ru-RU" dirty="0" smtClean="0"/>
              <a:t>общие цели образования, как армирование ценностных и мировоззренческих установок, развитие интереса, познавательных потребностей обучающихся.</a:t>
            </a:r>
          </a:p>
          <a:p>
            <a:r>
              <a:rPr lang="ru-RU" altLang="ru-RU" dirty="0" smtClean="0"/>
              <a:t>В Стандарте эти цели заданы в виде требований к личностным результатам освоения основной образовательной программы. </a:t>
            </a:r>
          </a:p>
        </p:txBody>
      </p:sp>
    </p:spTree>
    <p:extLst>
      <p:ext uri="{BB962C8B-B14F-4D97-AF65-F5344CB8AC3E}">
        <p14:creationId xmlns:p14="http://schemas.microsoft.com/office/powerpoint/2010/main" xmlns="" val="195120867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Заголовок 1"/>
          <p:cNvSpPr>
            <a:spLocks noGrp="1"/>
          </p:cNvSpPr>
          <p:nvPr>
            <p:ph type="title"/>
          </p:nvPr>
        </p:nvSpPr>
        <p:spPr>
          <a:xfrm>
            <a:off x="2351088" y="333375"/>
            <a:ext cx="8229600" cy="1143000"/>
          </a:xfrm>
        </p:spPr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chemeClr val="tx2"/>
                </a:solidFill>
              </a:rPr>
              <a:t>Уровни описания планируемых результатов</a:t>
            </a:r>
            <a:endParaRPr lang="ru-RU" altLang="ru-RU" sz="2800" dirty="0">
              <a:solidFill>
                <a:schemeClr val="tx2"/>
              </a:solidFill>
            </a:endParaRPr>
          </a:p>
        </p:txBody>
      </p:sp>
      <p:sp>
        <p:nvSpPr>
          <p:cNvPr id="80899" name="Объект 2"/>
          <p:cNvSpPr>
            <a:spLocks noGrp="1"/>
          </p:cNvSpPr>
          <p:nvPr>
            <p:ph idx="1"/>
          </p:nvPr>
        </p:nvSpPr>
        <p:spPr bwMode="auto">
          <a:xfrm>
            <a:off x="1560576" y="1600206"/>
            <a:ext cx="10021824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b="1" dirty="0" smtClean="0"/>
              <a:t>Цели, относящиеся к основному (опорному) изучаемому материалу - </a:t>
            </a:r>
            <a:r>
              <a:rPr lang="ru-RU" altLang="ru-RU" dirty="0" smtClean="0"/>
              <a:t>в блоке «Выпускник научится». </a:t>
            </a:r>
          </a:p>
          <a:p>
            <a:r>
              <a:rPr lang="ru-RU" altLang="ru-RU" dirty="0" smtClean="0"/>
              <a:t>Например: при изучении раздела «Человек и природа» -</a:t>
            </a:r>
            <a:r>
              <a:rPr lang="ru-RU" altLang="ru-RU" i="1" dirty="0" smtClean="0"/>
              <a:t> ученик научится различать (узнавать) изученные объекты и явления живой и неживой природы.</a:t>
            </a:r>
            <a:r>
              <a:rPr lang="ru-RU" alt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4229594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1"/>
          <p:cNvSpPr>
            <a:spLocks noGrp="1"/>
          </p:cNvSpPr>
          <p:nvPr>
            <p:ph type="title"/>
          </p:nvPr>
        </p:nvSpPr>
        <p:spPr>
          <a:xfrm>
            <a:off x="2351088" y="333375"/>
            <a:ext cx="8229600" cy="1143000"/>
          </a:xfrm>
        </p:spPr>
        <p:txBody>
          <a:bodyPr>
            <a:normAutofit/>
          </a:bodyPr>
          <a:lstStyle/>
          <a:p>
            <a:r>
              <a:rPr lang="ru-RU" altLang="ru-RU" sz="2800" b="1" dirty="0">
                <a:solidFill>
                  <a:schemeClr val="tx2"/>
                </a:solidFill>
              </a:rPr>
              <a:t>Уровни описания планируемых результатов</a:t>
            </a:r>
            <a:endParaRPr lang="ru-RU" altLang="ru-RU" sz="2800" dirty="0">
              <a:solidFill>
                <a:schemeClr val="tx2"/>
              </a:solidFill>
            </a:endParaRPr>
          </a:p>
        </p:txBody>
      </p:sp>
      <p:sp>
        <p:nvSpPr>
          <p:cNvPr id="81923" name="Объект 2"/>
          <p:cNvSpPr>
            <a:spLocks noGrp="1"/>
          </p:cNvSpPr>
          <p:nvPr>
            <p:ph idx="1"/>
          </p:nvPr>
        </p:nvSpPr>
        <p:spPr bwMode="auto">
          <a:xfrm>
            <a:off x="1809749" y="1600206"/>
            <a:ext cx="8643939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altLang="ru-RU" smtClean="0"/>
              <a:t>Цели, касающиеся изучения более сложного материала, чем тот, что задан системой опорных знаний и умений. </a:t>
            </a:r>
          </a:p>
          <a:p>
            <a:r>
              <a:rPr lang="ru-RU" altLang="ru-RU" smtClean="0"/>
              <a:t>Цели приводятся в блоках «Выпускник получит возможность научиться». </a:t>
            </a:r>
          </a:p>
          <a:p>
            <a:r>
              <a:rPr lang="ru-RU" altLang="ru-RU" smtClean="0"/>
              <a:t>Требуют реализации принципа индивидуализации.</a:t>
            </a:r>
          </a:p>
          <a:p>
            <a:pPr>
              <a:buFontTx/>
              <a:buNone/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xmlns="" val="274516874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8363" y="1600206"/>
            <a:ext cx="10054047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Обучающие цели </a:t>
            </a:r>
            <a:r>
              <a:rPr lang="ru-RU" dirty="0" smtClean="0"/>
              <a:t>урока включают в себя овладение учащимися системой знаний, практическими умениями и навыками.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Для постановки обучающих целей рекомендуется использовать  глаголы, указывающие на действие с определенным результатом</a:t>
            </a:r>
            <a:r>
              <a:rPr lang="ru-RU" dirty="0" smtClean="0"/>
              <a:t>:</a:t>
            </a:r>
          </a:p>
          <a:p>
            <a:r>
              <a:rPr lang="ru-RU" i="1" dirty="0" smtClean="0"/>
              <a:t>«выбрать»,</a:t>
            </a:r>
            <a:endParaRPr lang="ru-RU" dirty="0" smtClean="0"/>
          </a:p>
          <a:p>
            <a:r>
              <a:rPr lang="ru-RU" i="1" dirty="0" smtClean="0"/>
              <a:t>«назвать»,</a:t>
            </a:r>
            <a:endParaRPr lang="ru-RU" dirty="0" smtClean="0"/>
          </a:p>
          <a:p>
            <a:r>
              <a:rPr lang="ru-RU" i="1" dirty="0" smtClean="0"/>
              <a:t>«дать определение»,</a:t>
            </a:r>
            <a:endParaRPr lang="ru-RU" dirty="0" smtClean="0"/>
          </a:p>
          <a:p>
            <a:r>
              <a:rPr lang="ru-RU" i="1" dirty="0" smtClean="0"/>
              <a:t>«проиллюстрировать»,</a:t>
            </a:r>
            <a:endParaRPr lang="ru-RU" dirty="0" smtClean="0"/>
          </a:p>
          <a:p>
            <a:r>
              <a:rPr lang="ru-RU" i="1" dirty="0" smtClean="0"/>
              <a:t>«написать»,</a:t>
            </a:r>
            <a:endParaRPr lang="ru-RU" dirty="0" smtClean="0"/>
          </a:p>
          <a:p>
            <a:r>
              <a:rPr lang="ru-RU" i="1" dirty="0" smtClean="0"/>
              <a:t>«перечислить»,</a:t>
            </a:r>
            <a:endParaRPr lang="ru-RU" dirty="0" smtClean="0"/>
          </a:p>
          <a:p>
            <a:r>
              <a:rPr lang="ru-RU" i="1" dirty="0" smtClean="0"/>
              <a:t>«выполнить»,</a:t>
            </a:r>
            <a:endParaRPr lang="ru-RU" dirty="0" smtClean="0"/>
          </a:p>
          <a:p>
            <a:r>
              <a:rPr lang="ru-RU" i="1" dirty="0" smtClean="0"/>
              <a:t>«систематизировать»...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4933096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97725" y="1417646"/>
            <a:ext cx="10184675" cy="509320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Воспитательные  цели </a:t>
            </a:r>
            <a:r>
              <a:rPr lang="ru-RU" dirty="0" smtClean="0"/>
              <a:t>способствуют: воспитанию положительного отношения к знаниям, к процессу учения; формированию идей, взглядов, убеждений, качеств личности, оценки, самооценки и самостоятельности; приобретению опыта адекватного поведения в любом обществе.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Могут быть использованы следующие формулировки  при постановке воспитательной цели:</a:t>
            </a:r>
          </a:p>
          <a:p>
            <a:r>
              <a:rPr lang="ru-RU" i="1" dirty="0" smtClean="0"/>
              <a:t>вызвать интерес,</a:t>
            </a:r>
            <a:endParaRPr lang="ru-RU" dirty="0" smtClean="0"/>
          </a:p>
          <a:p>
            <a:r>
              <a:rPr lang="ru-RU" i="1" dirty="0" smtClean="0"/>
              <a:t>пробудить любознательность,</a:t>
            </a:r>
            <a:endParaRPr lang="ru-RU" dirty="0" smtClean="0"/>
          </a:p>
          <a:p>
            <a:r>
              <a:rPr lang="ru-RU" i="1" dirty="0" smtClean="0"/>
              <a:t>пробудить интерес к самостоятельному решению задач,</a:t>
            </a:r>
            <a:br>
              <a:rPr lang="ru-RU" i="1" dirty="0" smtClean="0"/>
            </a:br>
            <a:r>
              <a:rPr lang="ru-RU" i="1" dirty="0" smtClean="0"/>
              <a:t>побудить учащихся к активности,</a:t>
            </a:r>
            <a:endParaRPr lang="ru-RU" dirty="0" smtClean="0"/>
          </a:p>
          <a:p>
            <a:r>
              <a:rPr lang="ru-RU" i="1" dirty="0" smtClean="0"/>
              <a:t>выразить свое отношение…</a:t>
            </a:r>
            <a:endParaRPr lang="ru-RU" dirty="0" smtClean="0"/>
          </a:p>
          <a:p>
            <a:r>
              <a:rPr lang="ru-RU" dirty="0" smtClean="0"/>
              <a:t> </a:t>
            </a:r>
            <a:r>
              <a:rPr lang="ru-RU" i="1" dirty="0" smtClean="0"/>
              <a:t>прививать, укреплять... навыки;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201331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</a:rPr>
              <a:t>Образовательные цели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63040" y="1600206"/>
            <a:ext cx="1011936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Развивающие цели </a:t>
            </a:r>
            <a:r>
              <a:rPr lang="ru-RU" dirty="0" smtClean="0"/>
              <a:t>содействуют: формированию </a:t>
            </a:r>
            <a:r>
              <a:rPr lang="ru-RU" dirty="0" err="1" smtClean="0"/>
              <a:t>общеучебных</a:t>
            </a:r>
            <a:r>
              <a:rPr lang="ru-RU" dirty="0" smtClean="0"/>
              <a:t> и специальных умений; совершенствованию мыслительных операций; развитию эмоциональной сферы, монологической речи учащихся, вопросно-ответной формы, диалога, коммуникативной культуры; осуществлению самоконтроля и самооценки, а в целом — становлению и развитию личности.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   Например:</a:t>
            </a:r>
            <a:endParaRPr lang="ru-RU" dirty="0" smtClean="0"/>
          </a:p>
          <a:p>
            <a:r>
              <a:rPr lang="ru-RU" i="1" dirty="0" smtClean="0"/>
              <a:t>учить сравнивать,</a:t>
            </a:r>
            <a:endParaRPr lang="ru-RU" dirty="0" smtClean="0"/>
          </a:p>
          <a:p>
            <a:r>
              <a:rPr lang="ru-RU" i="1" dirty="0" smtClean="0"/>
              <a:t>учить выделять главное,</a:t>
            </a:r>
            <a:endParaRPr lang="ru-RU" dirty="0" smtClean="0"/>
          </a:p>
          <a:p>
            <a:r>
              <a:rPr lang="ru-RU" i="1" dirty="0" smtClean="0"/>
              <a:t>учить строить аналоги,</a:t>
            </a:r>
            <a:endParaRPr lang="ru-RU" dirty="0" smtClean="0"/>
          </a:p>
          <a:p>
            <a:r>
              <a:rPr lang="ru-RU" i="1" dirty="0" smtClean="0"/>
              <a:t>развивать глазомер,</a:t>
            </a:r>
            <a:endParaRPr lang="ru-RU" dirty="0" smtClean="0"/>
          </a:p>
          <a:p>
            <a:r>
              <a:rPr lang="ru-RU" i="1" dirty="0" smtClean="0"/>
              <a:t>развивать мелкую моторику рук,</a:t>
            </a:r>
            <a:endParaRPr lang="ru-RU" dirty="0" smtClean="0"/>
          </a:p>
          <a:p>
            <a:r>
              <a:rPr lang="ru-RU" i="1" dirty="0" smtClean="0"/>
              <a:t>развивать умение ориентироваться на местности.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63993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Заголовок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850106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</a:t>
            </a:r>
          </a:p>
        </p:txBody>
      </p:sp>
      <p:sp>
        <p:nvSpPr>
          <p:cNvPr id="108547" name="Содержимое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708112486"/>
              </p:ext>
            </p:extLst>
          </p:nvPr>
        </p:nvGraphicFramePr>
        <p:xfrm>
          <a:off x="1523969" y="1714488"/>
          <a:ext cx="952506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4406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Заголовок 1"/>
          <p:cNvSpPr>
            <a:spLocks noGrp="1"/>
          </p:cNvSpPr>
          <p:nvPr>
            <p:ph type="title"/>
          </p:nvPr>
        </p:nvSpPr>
        <p:spPr>
          <a:xfrm>
            <a:off x="2649041" y="277955"/>
            <a:ext cx="7515225" cy="757237"/>
          </a:xfrm>
        </p:spPr>
        <p:txBody>
          <a:bodyPr>
            <a:normAutofit/>
          </a:bodyPr>
          <a:lstStyle/>
          <a:p>
            <a:r>
              <a:rPr lang="ru-RU" altLang="ru-RU" sz="3200" b="1" dirty="0" err="1" smtClean="0">
                <a:solidFill>
                  <a:schemeClr val="accent2"/>
                </a:solidFill>
              </a:rPr>
              <a:t>Диагностично</a:t>
            </a:r>
            <a:r>
              <a:rPr lang="ru-RU" altLang="ru-RU" sz="3200" b="1" dirty="0" smtClean="0">
                <a:solidFill>
                  <a:schemeClr val="accent2"/>
                </a:solidFill>
              </a:rPr>
              <a:t> поставленная цель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58112" y="1767840"/>
          <a:ext cx="9534144" cy="424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1319561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«Грибы – особое царство природы»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1151860" y="1664001"/>
            <a:ext cx="53848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Сформировать у школьников представление о грибах как особом царстве живой природы. </a:t>
            </a:r>
          </a:p>
          <a:p>
            <a:pPr lvl="0"/>
            <a:r>
              <a:rPr lang="ru-RU" dirty="0" smtClean="0"/>
              <a:t>Продолжить работу над развитием умений и навыков работать самостоятельно и в группе, активизировать желание работать творчески, точно и логично описывать свои наблюдения, анализировать их. </a:t>
            </a:r>
          </a:p>
          <a:p>
            <a:pPr lvl="0"/>
            <a:r>
              <a:rPr lang="ru-RU" dirty="0" smtClean="0"/>
              <a:t>Совершенствовать умения применять знания на практике. </a:t>
            </a:r>
          </a:p>
          <a:p>
            <a:r>
              <a:rPr lang="ru-RU" dirty="0" smtClean="0"/>
              <a:t>Воспитывать бережное отношение к природе, экологическую грамотность школьников 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783572" y="1600206"/>
            <a:ext cx="4798828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1) учить обнаруживать взаимосвязи в живой природе, использовать их для объяснения необходимости бережного отношения к природе на примере формирования представления о грибах, как особом царстве природы;</a:t>
            </a:r>
          </a:p>
          <a:p>
            <a:r>
              <a:rPr lang="ru-RU" dirty="0" smtClean="0"/>
              <a:t>2) учить проводить простейшую классификацию изученных объектов природы.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title"/>
          </p:nvPr>
        </p:nvSpPr>
        <p:spPr>
          <a:xfrm>
            <a:off x="2435225" y="620713"/>
            <a:ext cx="8229600" cy="1143000"/>
          </a:xfrm>
        </p:spPr>
        <p:txBody>
          <a:bodyPr/>
          <a:lstStyle/>
          <a:p>
            <a:r>
              <a:rPr lang="ru-RU" altLang="ru-RU" sz="2400" b="1" dirty="0">
                <a:solidFill>
                  <a:schemeClr val="tx2"/>
                </a:solidFill>
              </a:rPr>
              <a:t>Алгоритм действий учителя по определению</a:t>
            </a:r>
            <a:br>
              <a:rPr lang="ru-RU" altLang="ru-RU" sz="2400" b="1" dirty="0">
                <a:solidFill>
                  <a:schemeClr val="tx2"/>
                </a:solidFill>
              </a:rPr>
            </a:br>
            <a:r>
              <a:rPr lang="ru-RU" altLang="ru-RU" sz="2400" b="1" dirty="0">
                <a:solidFill>
                  <a:schemeClr val="tx2"/>
                </a:solidFill>
              </a:rPr>
              <a:t> целей урока</a:t>
            </a:r>
          </a:p>
        </p:txBody>
      </p:sp>
      <p:sp>
        <p:nvSpPr>
          <p:cNvPr id="89091" name="Объект 2"/>
          <p:cNvSpPr>
            <a:spLocks noGrp="1"/>
          </p:cNvSpPr>
          <p:nvPr>
            <p:ph idx="1"/>
          </p:nvPr>
        </p:nvSpPr>
        <p:spPr bwMode="auto">
          <a:xfrm>
            <a:off x="2063749" y="1844676"/>
            <a:ext cx="8229600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ru-RU" altLang="ru-RU" dirty="0" smtClean="0"/>
              <a:t>1. Определить тему по тематическому планированию, ознакомиться с материалами учебника, методических пособий</a:t>
            </a:r>
          </a:p>
          <a:p>
            <a:pPr marL="0" indent="0">
              <a:buNone/>
            </a:pPr>
            <a:r>
              <a:rPr lang="ru-RU" altLang="ru-RU" dirty="0" smtClean="0"/>
              <a:t>2. Определить, на какие «планируемые результаты» ориентировано содержание урока, и, исходя из этого, сформулировать цель.</a:t>
            </a:r>
          </a:p>
          <a:p>
            <a:pPr marL="0" indent="0"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32331143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Заголовок 1"/>
          <p:cNvSpPr>
            <a:spLocks noGrp="1"/>
          </p:cNvSpPr>
          <p:nvPr>
            <p:ph type="title"/>
          </p:nvPr>
        </p:nvSpPr>
        <p:spPr>
          <a:xfrm>
            <a:off x="609600" y="225870"/>
            <a:ext cx="10972800" cy="1143000"/>
          </a:xfrm>
        </p:spPr>
        <p:txBody>
          <a:bodyPr/>
          <a:lstStyle/>
          <a:p>
            <a:r>
              <a:rPr lang="ru-RU" altLang="ru-RU" sz="2400" b="1" dirty="0">
                <a:solidFill>
                  <a:schemeClr val="tx2"/>
                </a:solidFill>
              </a:rPr>
              <a:t>Алгоритм действий учителя по определению</a:t>
            </a:r>
            <a:br>
              <a:rPr lang="ru-RU" altLang="ru-RU" sz="2400" b="1" dirty="0">
                <a:solidFill>
                  <a:schemeClr val="tx2"/>
                </a:solidFill>
              </a:rPr>
            </a:br>
            <a:r>
              <a:rPr lang="ru-RU" altLang="ru-RU" sz="2400" b="1" dirty="0">
                <a:solidFill>
                  <a:schemeClr val="tx2"/>
                </a:solidFill>
              </a:rPr>
              <a:t> целей урока</a:t>
            </a:r>
          </a:p>
        </p:txBody>
      </p:sp>
      <p:sp>
        <p:nvSpPr>
          <p:cNvPr id="90115" name="Объект 2"/>
          <p:cNvSpPr>
            <a:spLocks noGrp="1"/>
          </p:cNvSpPr>
          <p:nvPr>
            <p:ph idx="1"/>
          </p:nvPr>
        </p:nvSpPr>
        <p:spPr bwMode="auto">
          <a:xfrm>
            <a:off x="1828800" y="1953785"/>
            <a:ext cx="9753600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ru-RU" altLang="ru-RU" sz="2400" dirty="0"/>
              <a:t>3. Определить, какие действия следует включить в содержание урока для того, чтобы способствовать формированию означенного в  «планируемых результатах» общего умения, и обозначить их в качестве предметных «планируемых достижений».</a:t>
            </a:r>
          </a:p>
          <a:p>
            <a:pPr marL="0" indent="0">
              <a:buNone/>
            </a:pPr>
            <a:r>
              <a:rPr lang="ru-RU" altLang="ru-RU" sz="2400" dirty="0"/>
              <a:t>4. Выделить из программы формирования УУД действия, формируемые на данном этапе обучения, и ввести в качестве планируемых достижений, определить, какие еще УУД можно формировать на этом уроке, и включить их в перечень планируемых достижений.</a:t>
            </a:r>
          </a:p>
        </p:txBody>
      </p:sp>
    </p:spTree>
    <p:extLst>
      <p:ext uri="{BB962C8B-B14F-4D97-AF65-F5344CB8AC3E}">
        <p14:creationId xmlns:p14="http://schemas.microsoft.com/office/powerpoint/2010/main" xmlns="" val="2777978031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400" b="1" dirty="0">
                <a:solidFill>
                  <a:schemeClr val="tx2"/>
                </a:solidFill>
              </a:rPr>
              <a:t>Алгоритм действий учителя по определению</a:t>
            </a:r>
            <a:br>
              <a:rPr lang="ru-RU" altLang="ru-RU" sz="2400" b="1" dirty="0">
                <a:solidFill>
                  <a:schemeClr val="tx2"/>
                </a:solidFill>
              </a:rPr>
            </a:br>
            <a:r>
              <a:rPr lang="ru-RU" altLang="ru-RU" sz="2400" b="1" dirty="0">
                <a:solidFill>
                  <a:schemeClr val="tx2"/>
                </a:solidFill>
              </a:rPr>
              <a:t> целей урока</a:t>
            </a:r>
          </a:p>
        </p:txBody>
      </p:sp>
      <p:sp>
        <p:nvSpPr>
          <p:cNvPr id="91139" name="Объект 2"/>
          <p:cNvSpPr>
            <a:spLocks noGrp="1"/>
          </p:cNvSpPr>
          <p:nvPr>
            <p:ph idx="1"/>
          </p:nvPr>
        </p:nvSpPr>
        <p:spPr bwMode="auto">
          <a:xfrm>
            <a:off x="1560576" y="1600206"/>
            <a:ext cx="10021824" cy="45259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ru-RU" altLang="ru-RU" sz="2400" dirty="0"/>
              <a:t>5. Зафиксировать выделенные цель и планируемые достижения в проекте урока по схеме:</a:t>
            </a:r>
          </a:p>
          <a:p>
            <a:pPr marL="0" indent="0"/>
            <a:r>
              <a:rPr lang="ru-RU" altLang="ru-RU" sz="2400" b="1" dirty="0"/>
              <a:t>Цель урока </a:t>
            </a:r>
            <a:r>
              <a:rPr lang="ru-RU" altLang="ru-RU" sz="2400" dirty="0"/>
              <a:t>(за основу берутся одно-два положения из раздела  «Выпускник научится» «Планируемых результатов», скорректированные с темой урока</a:t>
            </a:r>
          </a:p>
          <a:p>
            <a:pPr marL="0" indent="0"/>
            <a:r>
              <a:rPr lang="ru-RU" altLang="ru-RU" sz="2400" b="1" dirty="0"/>
              <a:t>Планируемые достижения:</a:t>
            </a:r>
          </a:p>
          <a:p>
            <a:pPr marL="0" indent="0">
              <a:buNone/>
            </a:pPr>
            <a:r>
              <a:rPr lang="ru-RU" altLang="ru-RU" sz="2400" dirty="0"/>
              <a:t>-  предметные (перечисляются формируемые умения, но  могут быть упомянуты и знания, и отношения, относящиеся к тому или иному разделу программы);</a:t>
            </a:r>
          </a:p>
          <a:p>
            <a:pPr marL="0" indent="0">
              <a:buNone/>
            </a:pPr>
            <a:r>
              <a:rPr lang="ru-RU" altLang="ru-RU" sz="2400" dirty="0"/>
              <a:t>- </a:t>
            </a:r>
            <a:r>
              <a:rPr lang="ru-RU" altLang="ru-RU" sz="2400" dirty="0" err="1"/>
              <a:t>метапредметные</a:t>
            </a:r>
            <a:r>
              <a:rPr lang="ru-RU" altLang="ru-RU" sz="2400" dirty="0"/>
              <a:t> (УУД, реализуемые на уроке).</a:t>
            </a:r>
          </a:p>
          <a:p>
            <a:pPr marL="0" indent="0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5554159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Алгоритм</a:t>
            </a:r>
            <a:r>
              <a:rPr lang="en-US" sz="3200" b="1" dirty="0"/>
              <a:t> </a:t>
            </a:r>
            <a:r>
              <a:rPr lang="en-US" sz="3200" b="1" dirty="0" err="1"/>
              <a:t>проектирования</a:t>
            </a:r>
            <a:r>
              <a:rPr lang="en-US" sz="3200" b="1" dirty="0"/>
              <a:t> </a:t>
            </a:r>
            <a:r>
              <a:rPr lang="en-US" sz="3200" b="1" dirty="0" err="1" smtClean="0"/>
              <a:t>урока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6736" y="1600206"/>
            <a:ext cx="10265664" cy="452596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8193535"/>
              </p:ext>
            </p:extLst>
          </p:nvPr>
        </p:nvGraphicFramePr>
        <p:xfrm>
          <a:off x="414528" y="1213104"/>
          <a:ext cx="11558016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672"/>
                <a:gridCol w="3852672"/>
                <a:gridCol w="3852672"/>
              </a:tblGrid>
              <a:tr h="499872">
                <a:tc rowSpan="3">
                  <a:txBody>
                    <a:bodyPr/>
                    <a:lstStyle/>
                    <a:p>
                      <a:pPr algn="ctr"/>
                      <a:r>
                        <a:rPr lang="ru-RU" sz="3200" b="1" i="1" dirty="0" smtClean="0"/>
                        <a:t>Цель урока</a:t>
                      </a:r>
                      <a:r>
                        <a:rPr lang="ru-RU" sz="3200" dirty="0" smtClean="0"/>
                        <a:t> </a:t>
                      </a:r>
                      <a:endParaRPr lang="ru-RU" sz="3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i="1" dirty="0" smtClean="0"/>
                        <a:t>Задачи  урока</a:t>
                      </a:r>
                      <a:r>
                        <a:rPr lang="ru-RU" sz="2800" dirty="0" smtClean="0"/>
                        <a:t> </a:t>
                      </a:r>
                      <a:endParaRPr lang="ru-RU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334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i="0" dirty="0" smtClean="0"/>
                        <a:t>Шаги по направлению  к цели: что нужно сделать для достижения результата. </a:t>
                      </a:r>
                      <a:endParaRPr lang="ru-RU" b="1" i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3671">
                <a:tc vMerge="1"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Системно-</a:t>
                      </a:r>
                      <a:r>
                        <a:rPr lang="ru-RU" b="1" i="1" dirty="0" err="1" smtClean="0"/>
                        <a:t>деятельностный</a:t>
                      </a:r>
                      <a:r>
                        <a:rPr lang="ru-RU" b="1" i="1" baseline="0" dirty="0" smtClean="0"/>
                        <a:t> подход</a:t>
                      </a:r>
                      <a:endParaRPr lang="ru-RU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/>
                        <a:t>Традиционный подход</a:t>
                      </a:r>
                      <a:endParaRPr lang="ru-RU" b="1" i="1" dirty="0"/>
                    </a:p>
                  </a:txBody>
                  <a:tcPr/>
                </a:tc>
              </a:tr>
              <a:tr h="35219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Заключается в достижении: 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i="1" dirty="0" smtClean="0"/>
                        <a:t>личностных</a:t>
                      </a:r>
                      <a:r>
                        <a:rPr lang="ru-RU" sz="2000" dirty="0" smtClean="0"/>
                        <a:t> (принятие новых ценностей, нравственных норм),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i="0" dirty="0" err="1" smtClean="0"/>
                        <a:t>метапредметных</a:t>
                      </a:r>
                      <a:r>
                        <a:rPr lang="ru-RU" sz="2000" dirty="0" smtClean="0"/>
                        <a:t> (освоение способов деятельности, навыков самоорганизации),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i="1" dirty="0" smtClean="0"/>
                        <a:t>предметных </a:t>
                      </a:r>
                      <a:r>
                        <a:rPr lang="ru-RU" sz="2000" dirty="0" smtClean="0"/>
                        <a:t>(приобретение знаний и умений по данному предмету) результатов образования.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Определяются в терминах </a:t>
                      </a:r>
                      <a:r>
                        <a:rPr lang="ru-RU" sz="2400" b="1" dirty="0" smtClean="0"/>
                        <a:t>субъектной </a:t>
                      </a:r>
                      <a:r>
                        <a:rPr lang="ru-RU" sz="2400" dirty="0" smtClean="0"/>
                        <a:t>позиции учащихся: учатся видеть проблему, ставить цели, выбирать способы их реализации, анализировать достоинства и недостатки в собственной деятельности.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Формулируются в терминах, характеризующих субъектную позицию учителя:</a:t>
                      </a:r>
                      <a:r>
                        <a:rPr lang="ru-RU" sz="2400" baseline="0" dirty="0" smtClean="0"/>
                        <a:t>  </a:t>
                      </a:r>
                      <a:r>
                        <a:rPr lang="ru-RU" sz="2400" dirty="0" smtClean="0"/>
                        <a:t>излагает новые знания, систематизирует, обобщает, проверяет. 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3408257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06898256"/>
              </p:ext>
            </p:extLst>
          </p:nvPr>
        </p:nvGraphicFramePr>
        <p:xfrm>
          <a:off x="169817" y="379694"/>
          <a:ext cx="11782696" cy="6175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1348"/>
                <a:gridCol w="5891348"/>
              </a:tblGrid>
              <a:tr h="4451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Традиционный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подход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Системно-</a:t>
                      </a:r>
                      <a:r>
                        <a:rPr lang="ru-RU" sz="2000" dirty="0" err="1" smtClean="0">
                          <a:effectLst/>
                        </a:rPr>
                        <a:t>деятельностный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подход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Понимать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требования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Научить формулировать цели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Знать</a:t>
                      </a:r>
                      <a:r>
                        <a:rPr lang="en-US" sz="2000" dirty="0">
                          <a:effectLst/>
                        </a:rPr>
                        <a:t> (</a:t>
                      </a:r>
                      <a:r>
                        <a:rPr lang="en-US" sz="2000" dirty="0" err="1">
                          <a:effectLst/>
                        </a:rPr>
                        <a:t>сформировать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знание</a:t>
                      </a:r>
                      <a:r>
                        <a:rPr lang="en-US" sz="2000" dirty="0">
                          <a:effectLst/>
                        </a:rPr>
                        <a:t> о…)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Сформировать потребность в знаниях (видеть проблемы)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Научить работать с различными источниками знаний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Научить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выбирать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источники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знаний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Систематизировать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Научит</a:t>
                      </a:r>
                      <a:r>
                        <a:rPr lang="ru-RU" sz="2000" dirty="0">
                          <a:effectLst/>
                        </a:rPr>
                        <a:t>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систематизировать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Обобщать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Научить выявлять общее и особенное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3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Научить выполнять определенные действия (сформировать умения) при решении задачи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Научить выбирать способы решения задачи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3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Оценить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Сформировать критерии оценки, способность к независимой оценке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Закрепить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Модифицировать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перегруппировать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научит</a:t>
                      </a:r>
                      <a:r>
                        <a:rPr lang="ru-RU" sz="2000" dirty="0">
                          <a:effectLst/>
                        </a:rPr>
                        <a:t>ь </a:t>
                      </a:r>
                      <a:r>
                        <a:rPr lang="en-US" sz="2000" dirty="0" err="1">
                          <a:effectLst/>
                        </a:rPr>
                        <a:t>применять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Проверить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Научить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приемам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самоконтроля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Проанализировать (ошибки, достижения учащихся)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Сформировать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способность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к 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самооценке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9547320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2"/>
                </a:solidFill>
              </a:rPr>
              <a:t>Алгоритм</a:t>
            </a:r>
            <a:r>
              <a:rPr lang="en-US" sz="4000" b="1" dirty="0">
                <a:solidFill>
                  <a:schemeClr val="tx2"/>
                </a:solidFill>
              </a:rPr>
              <a:t> </a:t>
            </a:r>
            <a:r>
              <a:rPr lang="en-US" sz="4000" b="1" dirty="0" err="1">
                <a:solidFill>
                  <a:schemeClr val="tx2"/>
                </a:solidFill>
              </a:rPr>
              <a:t>проектирования</a:t>
            </a:r>
            <a:r>
              <a:rPr lang="en-US" sz="4000" b="1" dirty="0">
                <a:solidFill>
                  <a:schemeClr val="tx2"/>
                </a:solidFill>
              </a:rPr>
              <a:t> </a:t>
            </a:r>
            <a:r>
              <a:rPr lang="en-US" sz="4000" b="1" dirty="0" err="1">
                <a:solidFill>
                  <a:schemeClr val="tx2"/>
                </a:solidFill>
              </a:rPr>
              <a:t>урока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89167" y="1214847"/>
            <a:ext cx="10332720" cy="4911318"/>
          </a:xfrm>
        </p:spPr>
        <p:txBody>
          <a:bodyPr>
            <a:normAutofit fontScale="70000" lnSpcReduction="20000"/>
          </a:bodyPr>
          <a:lstStyle/>
          <a:p>
            <a:endParaRPr lang="ru-RU" sz="2800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Спланировать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Подобрать учебные задания, целью которых является: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узнавание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воспроизведение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знаний в новой ситуации;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знаний в незнакомой ситуации;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Упорядочить учебные задания в соответствии с принципом "от простого к сложному".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4.Составить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подводящие учащегося к воспроизведению материала;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способствующие осмыслению материала учащимся;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предполагающие умение учащегося работать со своим знанием.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022172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9"/>
            <a:ext cx="12192000" cy="706437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05000"/>
              </a:lnSpc>
            </a:pPr>
            <a:r>
              <a:rPr lang="ru-RU" altLang="ru-RU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alt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КОНСТРУИРОВАНИЕ</a:t>
            </a:r>
            <a:r>
              <a:rPr lang="en-US" alt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СОДЕРЖАНИЯ   ОБРАЗОВАНИЯ  С  ИСПОЛЬЗОВАНИЕМ </a:t>
            </a:r>
            <a:br>
              <a:rPr lang="ru-RU" alt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alt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ТРЁХУРОВНЕВОЙ ЗАДАЧИ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4656668" y="1412875"/>
            <a:ext cx="2976033" cy="4318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ru-RU" sz="2400">
                <a:solidFill>
                  <a:srgbClr val="000099"/>
                </a:solidFill>
              </a:rPr>
              <a:t>ЗАДАЧА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239184" y="2708276"/>
            <a:ext cx="3647016" cy="3889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ru-RU" dirty="0"/>
              <a:t>ЗАДАНИЕ </a:t>
            </a:r>
          </a:p>
          <a:p>
            <a:pPr eaLnBrk="1" hangingPunct="1"/>
            <a:r>
              <a:rPr lang="ru-RU" dirty="0">
                <a:solidFill>
                  <a:srgbClr val="000099"/>
                </a:solidFill>
              </a:rPr>
              <a:t>ПЕРВОГО </a:t>
            </a:r>
            <a:r>
              <a:rPr lang="ru-RU" dirty="0"/>
              <a:t> УРОВНЯ</a:t>
            </a:r>
          </a:p>
          <a:p>
            <a:pPr eaLnBrk="1" hangingPunct="1"/>
            <a:endParaRPr lang="ru-RU" u="sng" dirty="0"/>
          </a:p>
          <a:p>
            <a:pPr algn="ctr" eaLnBrk="1" hangingPunct="1"/>
            <a:r>
              <a:rPr lang="ru-RU" dirty="0"/>
              <a:t>предполагает освоение </a:t>
            </a:r>
          </a:p>
          <a:p>
            <a:pPr algn="ctr" eaLnBrk="1" hangingPunct="1"/>
            <a:r>
              <a:rPr lang="ru-RU" dirty="0"/>
              <a:t>способа действия на </a:t>
            </a:r>
          </a:p>
          <a:p>
            <a:pPr algn="ctr" eaLnBrk="1" hangingPunct="1"/>
            <a:r>
              <a:rPr lang="ru-RU" dirty="0"/>
              <a:t>репродуктивном уровне, </a:t>
            </a:r>
          </a:p>
          <a:p>
            <a:pPr algn="ctr" eaLnBrk="1" hangingPunct="1"/>
            <a:r>
              <a:rPr lang="ru-RU" dirty="0"/>
              <a:t>действия по алгоритму,</a:t>
            </a:r>
          </a:p>
          <a:p>
            <a:pPr algn="ctr" eaLnBrk="1" hangingPunct="1"/>
            <a:r>
              <a:rPr lang="ru-RU" dirty="0"/>
              <a:t>предложенному</a:t>
            </a:r>
          </a:p>
          <a:p>
            <a:pPr algn="ctr" eaLnBrk="1" hangingPunct="1"/>
            <a:r>
              <a:rPr lang="ru-RU" dirty="0"/>
              <a:t>учителем или по</a:t>
            </a:r>
          </a:p>
          <a:p>
            <a:pPr algn="ctr" eaLnBrk="1" hangingPunct="1"/>
            <a:r>
              <a:rPr lang="ru-RU" dirty="0"/>
              <a:t>заданному или </a:t>
            </a:r>
          </a:p>
          <a:p>
            <a:pPr algn="ctr" eaLnBrk="1" hangingPunct="1"/>
            <a:r>
              <a:rPr lang="ru-RU" dirty="0"/>
              <a:t>хорошо известному </a:t>
            </a:r>
          </a:p>
          <a:p>
            <a:pPr algn="ctr" eaLnBrk="1" hangingPunct="1"/>
            <a:r>
              <a:rPr lang="ru-RU" dirty="0"/>
              <a:t>образцу </a:t>
            </a: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4271434" y="2708275"/>
            <a:ext cx="3263900" cy="3816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ru-RU" dirty="0"/>
              <a:t>ЗАДАНИЕ </a:t>
            </a:r>
          </a:p>
          <a:p>
            <a:pPr eaLnBrk="1" hangingPunct="1"/>
            <a:r>
              <a:rPr lang="ru-RU" dirty="0">
                <a:solidFill>
                  <a:srgbClr val="000099"/>
                </a:solidFill>
              </a:rPr>
              <a:t>ВТОРОГО  </a:t>
            </a:r>
            <a:r>
              <a:rPr lang="ru-RU" dirty="0"/>
              <a:t>УРОВНЯ</a:t>
            </a:r>
          </a:p>
          <a:p>
            <a:pPr eaLnBrk="1" hangingPunct="1"/>
            <a:endParaRPr lang="ru-RU" u="sng" dirty="0"/>
          </a:p>
          <a:p>
            <a:pPr eaLnBrk="1" hangingPunct="1"/>
            <a:endParaRPr lang="ru-RU" dirty="0"/>
          </a:p>
          <a:p>
            <a:pPr algn="ctr" eaLnBrk="1" hangingPunct="1"/>
            <a:r>
              <a:rPr lang="ru-RU" dirty="0"/>
              <a:t>предполагает опору </a:t>
            </a:r>
          </a:p>
          <a:p>
            <a:pPr algn="ctr" eaLnBrk="1" hangingPunct="1"/>
            <a:r>
              <a:rPr lang="ru-RU" dirty="0"/>
              <a:t>на содержательное </a:t>
            </a:r>
          </a:p>
          <a:p>
            <a:pPr algn="ctr" eaLnBrk="1" hangingPunct="1"/>
            <a:r>
              <a:rPr lang="ru-RU" dirty="0"/>
              <a:t>основание способа </a:t>
            </a:r>
          </a:p>
          <a:p>
            <a:pPr algn="ctr" eaLnBrk="1" hangingPunct="1"/>
            <a:r>
              <a:rPr lang="ru-RU" dirty="0"/>
              <a:t>действия, требует </a:t>
            </a:r>
          </a:p>
          <a:p>
            <a:pPr algn="ctr" eaLnBrk="1" hangingPunct="1"/>
            <a:r>
              <a:rPr lang="ru-RU" dirty="0"/>
              <a:t>рефлексивного </a:t>
            </a:r>
          </a:p>
          <a:p>
            <a:pPr algn="ctr" eaLnBrk="1" hangingPunct="1"/>
            <a:r>
              <a:rPr lang="ru-RU" dirty="0"/>
              <a:t>отношения к </a:t>
            </a:r>
          </a:p>
          <a:p>
            <a:pPr algn="ctr" eaLnBrk="1" hangingPunct="1"/>
            <a:r>
              <a:rPr lang="ru-RU" dirty="0"/>
              <a:t>предложенной </a:t>
            </a:r>
          </a:p>
          <a:p>
            <a:pPr algn="ctr" eaLnBrk="1" hangingPunct="1"/>
            <a:r>
              <a:rPr lang="ru-RU" dirty="0"/>
              <a:t>ситуации</a:t>
            </a:r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7920567" y="2708275"/>
            <a:ext cx="4032251" cy="38163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ru-RU" u="sng"/>
          </a:p>
          <a:p>
            <a:pPr algn="ctr" eaLnBrk="1" hangingPunct="1"/>
            <a:endParaRPr lang="ru-RU" u="sng"/>
          </a:p>
          <a:p>
            <a:pPr algn="ctr" eaLnBrk="1" hangingPunct="1"/>
            <a:r>
              <a:rPr lang="ru-RU"/>
              <a:t>ЗАДАНИЕ </a:t>
            </a:r>
          </a:p>
          <a:p>
            <a:pPr algn="ctr" eaLnBrk="1" hangingPunct="1"/>
            <a:r>
              <a:rPr lang="ru-RU">
                <a:solidFill>
                  <a:srgbClr val="000099"/>
                </a:solidFill>
              </a:rPr>
              <a:t>ТРЕТЬЕГО </a:t>
            </a:r>
            <a:r>
              <a:rPr lang="ru-RU"/>
              <a:t>УРОВНЯ</a:t>
            </a:r>
          </a:p>
          <a:p>
            <a:pPr algn="ctr" eaLnBrk="1" hangingPunct="1"/>
            <a:endParaRPr lang="ru-RU"/>
          </a:p>
          <a:p>
            <a:pPr algn="ctr" eaLnBrk="1" hangingPunct="1"/>
            <a:r>
              <a:rPr lang="ru-RU"/>
              <a:t>предполагает свободное</a:t>
            </a:r>
          </a:p>
          <a:p>
            <a:pPr algn="ctr" eaLnBrk="1" hangingPunct="1"/>
            <a:r>
              <a:rPr lang="ru-RU"/>
              <a:t>(функциональное)</a:t>
            </a:r>
          </a:p>
          <a:p>
            <a:pPr algn="ctr" eaLnBrk="1" hangingPunct="1"/>
            <a:r>
              <a:rPr lang="ru-RU"/>
              <a:t>владение способом </a:t>
            </a:r>
          </a:p>
          <a:p>
            <a:pPr algn="ctr" eaLnBrk="1" hangingPunct="1"/>
            <a:r>
              <a:rPr lang="ru-RU"/>
              <a:t>действия, который </a:t>
            </a:r>
          </a:p>
          <a:p>
            <a:pPr algn="ctr" eaLnBrk="1" hangingPunct="1"/>
            <a:r>
              <a:rPr lang="ru-RU"/>
              <a:t>находится </a:t>
            </a:r>
          </a:p>
          <a:p>
            <a:pPr algn="ctr" eaLnBrk="1" hangingPunct="1"/>
            <a:r>
              <a:rPr lang="ru-RU"/>
              <a:t>самостоятельно </a:t>
            </a:r>
          </a:p>
          <a:p>
            <a:pPr algn="ctr" eaLnBrk="1" hangingPunct="1"/>
            <a:r>
              <a:rPr lang="ru-RU"/>
              <a:t>обучающимся</a:t>
            </a:r>
          </a:p>
          <a:p>
            <a:pPr algn="ctr" eaLnBrk="1" hangingPunct="1"/>
            <a:r>
              <a:rPr lang="ru-RU"/>
              <a:t>(компетентностный </a:t>
            </a:r>
          </a:p>
          <a:p>
            <a:pPr algn="ctr" eaLnBrk="1" hangingPunct="1"/>
            <a:r>
              <a:rPr lang="ru-RU"/>
              <a:t>уровень решения задачи)</a:t>
            </a:r>
          </a:p>
          <a:p>
            <a:pPr algn="ctr" eaLnBrk="1" hangingPunct="1"/>
            <a:endParaRPr lang="ru-RU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 flipH="1">
            <a:off x="1968501" y="1773239"/>
            <a:ext cx="2400300" cy="71913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6096000" y="1989138"/>
            <a:ext cx="0" cy="57785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>
            <a:off x="7727951" y="1700214"/>
            <a:ext cx="2495549" cy="86518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32786" grpId="0" animBg="1"/>
      <p:bldP spid="32787" grpId="0" animBg="1"/>
      <p:bldP spid="32788" grpId="0" animBg="1"/>
      <p:bldP spid="3278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09600" y="274654"/>
            <a:ext cx="10972800" cy="53525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Формирование УУД</a:t>
            </a:r>
            <a:endParaRPr lang="ru-RU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749652"/>
              </p:ext>
            </p:extLst>
          </p:nvPr>
        </p:nvGraphicFramePr>
        <p:xfrm>
          <a:off x="378834" y="1016044"/>
          <a:ext cx="11362073" cy="5797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0540"/>
                <a:gridCol w="5006117"/>
                <a:gridCol w="3635416"/>
              </a:tblGrid>
              <a:tr h="213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уроку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современного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</a:tr>
              <a:tr h="317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Объявление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темы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Формулируют сами учащиеся (преподаватель подводит учащихся к осознанию темы)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 общеучебные, коммуникативные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26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Сообщение целей и задач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Формулируют сами учащиеся, определив границы знания и незнания (преподаватель подводит учащихся к осознанию целей и задач)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 целеполагания, коммуникативные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219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учащимися способов достижения намеченной цели (преподаватель помогает, советует)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 планирования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68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деятельность учащихся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осуществляют учебные действия по намеченному плану (применяется групповой, индивидуальный методы) (преподаватель консультирует)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072950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2"/>
          <p:cNvSpPr>
            <a:spLocks noChangeShapeType="1"/>
          </p:cNvSpPr>
          <p:nvPr/>
        </p:nvSpPr>
        <p:spPr bwMode="auto">
          <a:xfrm flipV="1">
            <a:off x="630767" y="5791200"/>
            <a:ext cx="1091565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flipV="1">
            <a:off x="622300" y="3733800"/>
            <a:ext cx="0" cy="2063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00223" y="4380615"/>
            <a:ext cx="1339851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b="1" dirty="0">
                <a:solidFill>
                  <a:srgbClr val="0000FF"/>
                </a:solidFill>
              </a:rPr>
              <a:t>3 года</a:t>
            </a:r>
            <a:endParaRPr lang="ru-RU" altLang="ru-RU" b="1" dirty="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0001251" y="4643438"/>
            <a:ext cx="1310216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b="1" dirty="0">
                <a:solidFill>
                  <a:srgbClr val="0000FF"/>
                </a:solidFill>
              </a:rPr>
              <a:t>17 лет</a:t>
            </a:r>
            <a:endParaRPr lang="ru-RU" altLang="ru-RU" b="1" dirty="0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0682817" y="5811838"/>
            <a:ext cx="131868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sz="1100" b="1" i="1">
                <a:solidFill>
                  <a:srgbClr val="0000FF"/>
                </a:solidFill>
              </a:rPr>
              <a:t>Возраст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 rot="-5400000">
            <a:off x="-32808" y="3963459"/>
            <a:ext cx="1352550" cy="85513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sz="1100" b="1" i="1">
                <a:solidFill>
                  <a:srgbClr val="0000FF"/>
                </a:solidFill>
              </a:rPr>
              <a:t>Результаты 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5516033" y="4840289"/>
            <a:ext cx="2271184" cy="947737"/>
          </a:xfrm>
          <a:prstGeom prst="rect">
            <a:avLst/>
          </a:prstGeom>
          <a:solidFill>
            <a:srgbClr val="CCECFF">
              <a:alpha val="63136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400" b="1" i="1" dirty="0" err="1">
                <a:solidFill>
                  <a:srgbClr val="634949"/>
                </a:solidFill>
              </a:rPr>
              <a:t>ВД:Межличностное</a:t>
            </a:r>
            <a:r>
              <a:rPr lang="ru-RU" altLang="ru-RU" sz="1400" b="1" i="1" dirty="0">
                <a:solidFill>
                  <a:srgbClr val="634949"/>
                </a:solidFill>
              </a:rPr>
              <a:t> общение со </a:t>
            </a:r>
            <a:r>
              <a:rPr lang="ru-RU" altLang="ru-RU" sz="1400" b="1" i="1" dirty="0" smtClean="0">
                <a:solidFill>
                  <a:srgbClr val="634949"/>
                </a:solidFill>
              </a:rPr>
              <a:t>сверстниками</a:t>
            </a:r>
            <a:endParaRPr lang="ru-RU" altLang="ru-RU" sz="1400" b="1" i="1" dirty="0">
              <a:solidFill>
                <a:srgbClr val="634949"/>
              </a:solidFill>
            </a:endParaRPr>
          </a:p>
          <a:p>
            <a:pPr algn="ctr"/>
            <a:r>
              <a:rPr lang="ru-RU" altLang="ru-RU" sz="1400" b="1" i="1" dirty="0">
                <a:solidFill>
                  <a:srgbClr val="800000"/>
                </a:solidFill>
              </a:rPr>
              <a:t>Групповая 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039285" y="4840289"/>
            <a:ext cx="2237316" cy="949325"/>
          </a:xfrm>
          <a:prstGeom prst="rect">
            <a:avLst/>
          </a:prstGeom>
          <a:solidFill>
            <a:srgbClr val="FFCC99">
              <a:alpha val="45882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000" b="1" i="1" dirty="0">
                <a:solidFill>
                  <a:srgbClr val="634949"/>
                </a:solidFill>
              </a:rPr>
              <a:t>ВД: Ролевая игра</a:t>
            </a:r>
            <a:endParaRPr lang="ru-RU" altLang="ru-RU" sz="2000" b="1" dirty="0">
              <a:solidFill>
                <a:srgbClr val="634949"/>
              </a:solidFill>
            </a:endParaRP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292550" y="4401881"/>
            <a:ext cx="108161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b="1" dirty="0">
                <a:solidFill>
                  <a:srgbClr val="0000FF"/>
                </a:solidFill>
              </a:rPr>
              <a:t>7 лет</a:t>
            </a:r>
            <a:endParaRPr lang="ru-RU" altLang="ru-RU" b="1" dirty="0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282951" y="5583239"/>
            <a:ext cx="2116" cy="301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280833" y="4837113"/>
            <a:ext cx="2243667" cy="958850"/>
          </a:xfrm>
          <a:prstGeom prst="rect">
            <a:avLst/>
          </a:prstGeom>
          <a:solidFill>
            <a:srgbClr val="FFFF99">
              <a:alpha val="70195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806450" algn="l"/>
              </a:tabLst>
            </a:pPr>
            <a:r>
              <a:rPr lang="ru-RU" altLang="ru-RU" sz="1400" b="1" i="1" dirty="0" err="1">
                <a:solidFill>
                  <a:srgbClr val="634949"/>
                </a:solidFill>
              </a:rPr>
              <a:t>ВД:Учение</a:t>
            </a:r>
            <a:endParaRPr lang="ru-RU" altLang="ru-RU" sz="1400" b="1" i="1" dirty="0">
              <a:solidFill>
                <a:srgbClr val="634949"/>
              </a:solidFill>
            </a:endParaRPr>
          </a:p>
          <a:p>
            <a:pPr algn="ctr">
              <a:tabLst>
                <a:tab pos="806450" algn="l"/>
              </a:tabLst>
            </a:pPr>
            <a:endParaRPr lang="ru-RU" altLang="ru-RU" sz="1400" b="1" i="1" dirty="0">
              <a:solidFill>
                <a:srgbClr val="634949"/>
              </a:solidFill>
            </a:endParaRPr>
          </a:p>
          <a:p>
            <a:pPr algn="ctr">
              <a:tabLst>
                <a:tab pos="806450" algn="l"/>
              </a:tabLst>
            </a:pPr>
            <a:endParaRPr lang="ru-RU" altLang="ru-RU" sz="1400" b="1" i="1" dirty="0"/>
          </a:p>
          <a:p>
            <a:pPr algn="ctr">
              <a:tabLst>
                <a:tab pos="806450" algn="l"/>
              </a:tabLst>
            </a:pPr>
            <a:r>
              <a:rPr lang="ru-RU" altLang="ru-RU" sz="1400" b="1" i="1" dirty="0">
                <a:solidFill>
                  <a:srgbClr val="800000"/>
                </a:solidFill>
              </a:rPr>
              <a:t>Совместная (с учителем)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1043517" y="5795964"/>
            <a:ext cx="2233083" cy="5413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1600" b="1" i="1" dirty="0"/>
              <a:t>Дошкольный возраст</a:t>
            </a:r>
            <a:endParaRPr lang="ru-RU" altLang="ru-RU" sz="1600" b="1" dirty="0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289301" y="5795964"/>
            <a:ext cx="2247900" cy="5413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 b="1" i="1" dirty="0"/>
              <a:t>Младший школьный возраст</a:t>
            </a:r>
            <a:endParaRPr lang="ru-RU" altLang="ru-RU" sz="1600" b="1" dirty="0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5545667" y="5797550"/>
            <a:ext cx="2235200" cy="5413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 b="1" i="1" dirty="0"/>
              <a:t>Подростковый возраст</a:t>
            </a:r>
            <a:endParaRPr lang="ru-RU" altLang="ru-RU" sz="1600" b="1" dirty="0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546209" y="4518838"/>
            <a:ext cx="1703916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b="1" dirty="0">
                <a:solidFill>
                  <a:srgbClr val="0000FF"/>
                </a:solidFill>
              </a:rPr>
              <a:t>11 лет</a:t>
            </a:r>
            <a:endParaRPr lang="ru-RU" altLang="ru-RU" b="1" dirty="0"/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7715251" y="4540102"/>
            <a:ext cx="130598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altLang="ru-RU" b="1" dirty="0">
                <a:solidFill>
                  <a:srgbClr val="0000FF"/>
                </a:solidFill>
              </a:rPr>
              <a:t>15 лет</a:t>
            </a:r>
            <a:endParaRPr lang="ru-RU" altLang="ru-RU" b="1" dirty="0"/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7785101" y="5797551"/>
            <a:ext cx="2233084" cy="5429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 b="1" i="1" dirty="0"/>
              <a:t>Ранняя юность</a:t>
            </a:r>
            <a:endParaRPr lang="ru-RU" altLang="ru-RU" sz="1600" b="1" dirty="0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7806267" y="4822825"/>
            <a:ext cx="2197100" cy="958850"/>
          </a:xfrm>
          <a:prstGeom prst="rect">
            <a:avLst/>
          </a:prstGeom>
          <a:solidFill>
            <a:schemeClr val="bg2">
              <a:alpha val="65097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400" b="1" i="1" dirty="0" err="1"/>
              <a:t>ВД:Учебно-профессиональная</a:t>
            </a:r>
            <a:r>
              <a:rPr lang="ru-RU" altLang="ru-RU" sz="1400" b="1" i="1" dirty="0"/>
              <a:t> деятельность</a:t>
            </a:r>
          </a:p>
          <a:p>
            <a:pPr algn="ctr"/>
            <a:r>
              <a:rPr lang="ru-RU" altLang="ru-RU" sz="1400" b="1" i="1" dirty="0" smtClean="0">
                <a:solidFill>
                  <a:srgbClr val="800000"/>
                </a:solidFill>
              </a:rPr>
              <a:t>Самостоятельная</a:t>
            </a:r>
            <a:endParaRPr lang="ru-RU" altLang="ru-RU" sz="1400" b="1" dirty="0">
              <a:solidFill>
                <a:srgbClr val="800000"/>
              </a:solidFill>
            </a:endParaRPr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143934" y="1922464"/>
            <a:ext cx="1824567" cy="1203325"/>
          </a:xfrm>
          <a:prstGeom prst="wedgeRoundRectCallout">
            <a:avLst>
              <a:gd name="adj1" fmla="val 121116"/>
              <a:gd name="adj2" fmla="val 191028"/>
              <a:gd name="adj3" fmla="val 16667"/>
            </a:avLst>
          </a:prstGeom>
          <a:solidFill>
            <a:srgbClr val="FFCC99">
              <a:alpha val="6117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altLang="ru-RU" sz="1200" b="1" dirty="0">
                <a:solidFill>
                  <a:srgbClr val="634949"/>
                </a:solidFill>
              </a:rPr>
              <a:t> </a:t>
            </a:r>
            <a:r>
              <a:rPr lang="ru-RU" altLang="ru-RU" sz="1400" b="1" dirty="0">
                <a:solidFill>
                  <a:srgbClr val="634949"/>
                </a:solidFill>
              </a:rPr>
              <a:t>Стремление к общественно-значимой деятельности</a:t>
            </a:r>
          </a:p>
        </p:txBody>
      </p:sp>
      <p:sp>
        <p:nvSpPr>
          <p:cNvPr id="26645" name="AutoShape 21"/>
          <p:cNvSpPr>
            <a:spLocks noChangeArrowheads="1"/>
          </p:cNvSpPr>
          <p:nvPr/>
        </p:nvSpPr>
        <p:spPr bwMode="auto">
          <a:xfrm>
            <a:off x="2063751" y="1919289"/>
            <a:ext cx="2717800" cy="1195387"/>
          </a:xfrm>
          <a:prstGeom prst="wedgeRoundRectCallout">
            <a:avLst>
              <a:gd name="adj1" fmla="val 76167"/>
              <a:gd name="adj2" fmla="val 192231"/>
              <a:gd name="adj3" fmla="val 16667"/>
            </a:avLst>
          </a:prstGeom>
          <a:solidFill>
            <a:srgbClr val="FFFF99">
              <a:alpha val="6117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400" b="1" dirty="0">
                <a:solidFill>
                  <a:srgbClr val="715353"/>
                </a:solidFill>
              </a:rPr>
              <a:t>Произвольность психических явлений, внутренний план действий. Самоконтроль. Рефлексия</a:t>
            </a:r>
          </a:p>
        </p:txBody>
      </p:sp>
      <p:sp>
        <p:nvSpPr>
          <p:cNvPr id="26646" name="AutoShape 22"/>
          <p:cNvSpPr>
            <a:spLocks noChangeArrowheads="1"/>
          </p:cNvSpPr>
          <p:nvPr/>
        </p:nvSpPr>
        <p:spPr bwMode="auto">
          <a:xfrm>
            <a:off x="4864100" y="1927225"/>
            <a:ext cx="3439584" cy="1195388"/>
          </a:xfrm>
          <a:prstGeom prst="wedgeRoundRectCallout">
            <a:avLst>
              <a:gd name="adj1" fmla="val 34921"/>
              <a:gd name="adj2" fmla="val 192231"/>
              <a:gd name="adj3" fmla="val 16667"/>
            </a:avLst>
          </a:prstGeom>
          <a:solidFill>
            <a:srgbClr val="CCECFF">
              <a:alpha val="6117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400" b="1" dirty="0">
                <a:solidFill>
                  <a:srgbClr val="715353"/>
                </a:solidFill>
              </a:rPr>
              <a:t>Самооценка, критическое отношение к людям, стремление к взрослости, самостоятельности, подчинение коллективным нормам</a:t>
            </a:r>
          </a:p>
        </p:txBody>
      </p:sp>
      <p:sp>
        <p:nvSpPr>
          <p:cNvPr id="26647" name="AutoShape 23"/>
          <p:cNvSpPr>
            <a:spLocks noChangeArrowheads="1"/>
          </p:cNvSpPr>
          <p:nvPr/>
        </p:nvSpPr>
        <p:spPr bwMode="auto">
          <a:xfrm>
            <a:off x="8401051" y="1970088"/>
            <a:ext cx="3166533" cy="1141412"/>
          </a:xfrm>
          <a:prstGeom prst="wedgeRoundRectCallout">
            <a:avLst>
              <a:gd name="adj1" fmla="val 870"/>
              <a:gd name="adj2" fmla="val 199792"/>
              <a:gd name="adj3" fmla="val 16667"/>
            </a:avLst>
          </a:prstGeom>
          <a:solidFill>
            <a:schemeClr val="bg2">
              <a:alpha val="61176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400" b="1" dirty="0"/>
              <a:t>Формирование мировоззрения, профессиональных интересов, самосознания. Мечты и идеалы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7920568" y="6308725"/>
            <a:ext cx="427143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ВД – ведущая деятельность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1047751" y="1357313"/>
            <a:ext cx="987213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 i="1" dirty="0">
                <a:solidFill>
                  <a:schemeClr val="accent1"/>
                </a:solidFill>
              </a:rPr>
              <a:t>Основные новообразования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762001" y="500063"/>
            <a:ext cx="11137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 b="1" dirty="0">
                <a:solidFill>
                  <a:schemeClr val="accent2"/>
                </a:solidFill>
              </a:rPr>
              <a:t>Возрастная периодизация по Д.Б. </a:t>
            </a:r>
            <a:r>
              <a:rPr lang="ru-RU" altLang="ru-RU" sz="2400" b="1" dirty="0" err="1">
                <a:solidFill>
                  <a:schemeClr val="accent2"/>
                </a:solidFill>
              </a:rPr>
              <a:t>Эльконину</a:t>
            </a:r>
            <a:endParaRPr lang="ru-RU" altLang="ru-RU" sz="2400" b="1" dirty="0">
              <a:solidFill>
                <a:schemeClr val="accent2"/>
              </a:solidFill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239185" y="6597650"/>
            <a:ext cx="11137900" cy="71438"/>
            <a:chOff x="385" y="482"/>
            <a:chExt cx="5262" cy="45"/>
          </a:xfrm>
        </p:grpSpPr>
        <p:pic>
          <p:nvPicPr>
            <p:cNvPr id="26652" name="Picture 28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385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3" name="Picture 29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703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4" name="Picture 30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1020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5" name="Picture 31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1338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6" name="Picture 32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1642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7" name="Picture 33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1927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8" name="Picture 34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2213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59" name="Picture 35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2531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0" name="Picture 36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2848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1" name="Picture 37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3166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2" name="Picture 38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3470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3" name="Picture 39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3755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4" name="Picture 40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4059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5" name="Picture 41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4377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6" name="Picture 42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4694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7" name="Picture 43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5012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6668" name="Picture 44"/>
            <p:cNvPicPr>
              <a:picLocks noChangeAspect="1" noChangeArrowheads="1"/>
            </p:cNvPicPr>
            <p:nvPr/>
          </p:nvPicPr>
          <p:blipFill>
            <a:blip r:embed="rId2" cstate="print"/>
            <a:srcRect l="4568" t="90063" r="78629" b="1527"/>
            <a:stretch>
              <a:fillRect/>
            </a:stretch>
          </p:blipFill>
          <p:spPr bwMode="auto">
            <a:xfrm>
              <a:off x="5316" y="482"/>
              <a:ext cx="331" cy="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83398498"/>
              </p:ext>
            </p:extLst>
          </p:nvPr>
        </p:nvGraphicFramePr>
        <p:xfrm>
          <a:off x="169820" y="406157"/>
          <a:ext cx="11652069" cy="6022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4023"/>
                <a:gridCol w="3884023"/>
                <a:gridCol w="388402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уроку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современного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коррекции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формулируют затруднения и осуществляют коррекцию самостоятельно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консультирует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советует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помогает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Оценивание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учащихся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дают оценку деятельности по её результатам (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самооценивание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оценивание результатов деятельности товарищей)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консультирует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оценивания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самооценивания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Проводится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рефлексия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саморегуляции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Домашнее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Учащиеся могут выбирать задание из предложенных преподавателем с учётом индивидуальных возможностей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723" marR="40723" marT="5656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Познавательные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регулятивные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коммуникативные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035678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Алгоритм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проектирования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0789" y="1600206"/>
            <a:ext cx="10171611" cy="4525963"/>
          </a:xfrm>
        </p:spPr>
        <p:txBody>
          <a:bodyPr/>
          <a:lstStyle/>
          <a:p>
            <a:r>
              <a:rPr lang="ru-RU" dirty="0" smtClean="0"/>
              <a:t>Разработать  </a:t>
            </a:r>
            <a:r>
              <a:rPr lang="ru-RU" dirty="0"/>
              <a:t>структуру </a:t>
            </a:r>
            <a:r>
              <a:rPr lang="ru-RU" dirty="0" smtClean="0"/>
              <a:t>урока в соответствии с типом урока</a:t>
            </a:r>
          </a:p>
          <a:p>
            <a:r>
              <a:rPr lang="ru-RU" altLang="ru-RU" b="1" dirty="0"/>
              <a:t>Структура урока </a:t>
            </a:r>
            <a:r>
              <a:rPr lang="ru-RU" altLang="ru-RU" dirty="0"/>
              <a:t>–  совокупность различных вариантов взаимодействий между элементами урока, возникающая в процессе обучения и обеспечивающая его целенаправленную </a:t>
            </a:r>
            <a:r>
              <a:rPr lang="ru-RU" altLang="ru-RU" dirty="0" smtClean="0"/>
              <a:t>деятельность</a:t>
            </a:r>
          </a:p>
          <a:p>
            <a:pPr marL="0" lv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27924638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В СТРУКТУРЕ  УРОКА</a:t>
            </a:r>
            <a:endParaRPr lang="ru-RU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37549295"/>
              </p:ext>
            </p:extLst>
          </p:nvPr>
        </p:nvGraphicFramePr>
        <p:xfrm>
          <a:off x="1609344" y="908720"/>
          <a:ext cx="10439318" cy="5815285"/>
        </p:xfrm>
        <a:graphic>
          <a:graphicData uri="http://schemas.openxmlformats.org/drawingml/2006/table">
            <a:tbl>
              <a:tblPr firstRow="1" firstCol="1" bandRow="1"/>
              <a:tblGrid>
                <a:gridCol w="4620683"/>
                <a:gridCol w="5818635"/>
              </a:tblGrid>
              <a:tr h="769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Структура традиционного урока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Структура урока в соответствии с требованиями ФГОС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56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</a:t>
                      </a: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момент.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Проверка домашнего задания.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Объяснение нового материала.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Первичное закрепление.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Самостоятельная работа.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 урока.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1.Самоопределение </a:t>
                      </a: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2.Актуализация </a:t>
                      </a: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опорных знаний.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3.Постановка проблемы (создание проблемной ситуации)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4.Открытие новых знаний.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5.Первичное закрепление.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6.Самостоятельная работа с самопроверкой по эталону или образцу.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7.Включение нового знания в систему знаний (повторение).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kern="18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8.Рефлексия деятельности.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98061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459943656"/>
              </p:ext>
            </p:extLst>
          </p:nvPr>
        </p:nvGraphicFramePr>
        <p:xfrm>
          <a:off x="1865385" y="1060704"/>
          <a:ext cx="10175671" cy="5015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4035" name="TextBox 2"/>
          <p:cNvSpPr txBox="1">
            <a:spLocks noChangeArrowheads="1"/>
          </p:cNvSpPr>
          <p:nvPr/>
        </p:nvSpPr>
        <p:spPr bwMode="auto">
          <a:xfrm>
            <a:off x="2063751" y="260351"/>
            <a:ext cx="892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 b="1" dirty="0">
                <a:solidFill>
                  <a:schemeClr val="tx2"/>
                </a:solidFill>
              </a:rPr>
              <a:t>Типы </a:t>
            </a:r>
            <a:r>
              <a:rPr lang="ru-RU" altLang="ru-RU" sz="2800" b="1" dirty="0" smtClean="0">
                <a:solidFill>
                  <a:schemeClr val="tx2"/>
                </a:solidFill>
              </a:rPr>
              <a:t> </a:t>
            </a:r>
            <a:r>
              <a:rPr lang="ru-RU" altLang="ru-RU" sz="2800" b="1" dirty="0">
                <a:solidFill>
                  <a:schemeClr val="tx2"/>
                </a:solidFill>
              </a:rPr>
              <a:t>уроков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839870745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Типология уроков</a:t>
            </a:r>
            <a:br>
              <a:rPr lang="ru-RU" sz="3600" b="1" dirty="0" smtClean="0">
                <a:solidFill>
                  <a:schemeClr val="accent2"/>
                </a:solidFill>
              </a:rPr>
            </a:br>
            <a:r>
              <a:rPr lang="ru-RU" sz="3600" dirty="0" smtClean="0"/>
              <a:t> </a:t>
            </a:r>
            <a:r>
              <a:rPr lang="ru-RU" sz="2200" b="1" dirty="0" smtClean="0">
                <a:solidFill>
                  <a:schemeClr val="accent2"/>
                </a:solidFill>
              </a:rPr>
              <a:t>(в системе </a:t>
            </a:r>
            <a:r>
              <a:rPr lang="ru-RU" sz="2200" b="1" dirty="0" err="1" smtClean="0">
                <a:solidFill>
                  <a:schemeClr val="accent2"/>
                </a:solidFill>
              </a:rPr>
              <a:t>Эльконина-Давыдова</a:t>
            </a:r>
            <a:r>
              <a:rPr lang="ru-RU" sz="2200" b="1" dirty="0" smtClean="0">
                <a:solidFill>
                  <a:schemeClr val="accent2"/>
                </a:solidFill>
              </a:rPr>
              <a:t>)</a:t>
            </a:r>
            <a:endParaRPr lang="ru-RU" sz="2200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3468" y="1600206"/>
            <a:ext cx="10248933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Урок постановки учебной задачи. </a:t>
            </a:r>
          </a:p>
          <a:p>
            <a:pPr>
              <a:buNone/>
            </a:pPr>
            <a:r>
              <a:rPr lang="ru-RU" dirty="0" smtClean="0"/>
              <a:t>2. Урок моделирования и преобразования модели. </a:t>
            </a:r>
          </a:p>
          <a:p>
            <a:pPr>
              <a:buNone/>
            </a:pPr>
            <a:r>
              <a:rPr lang="ru-RU" dirty="0" smtClean="0"/>
              <a:t>3. Урок решения частных задач по применению открытого способа.</a:t>
            </a:r>
          </a:p>
          <a:p>
            <a:pPr>
              <a:buNone/>
            </a:pPr>
            <a:r>
              <a:rPr lang="ru-RU" dirty="0" smtClean="0"/>
              <a:t> 4. Урок контроля.</a:t>
            </a:r>
          </a:p>
          <a:p>
            <a:pPr>
              <a:buNone/>
            </a:pPr>
            <a:r>
              <a:rPr lang="ru-RU" dirty="0" smtClean="0"/>
              <a:t> 5. Урок оценки способа.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117600" y="228600"/>
            <a:ext cx="10871200" cy="99060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/>
                </a:solidFill>
              </a:rPr>
              <a:t>Типология уроков на основе </a:t>
            </a:r>
            <a:r>
              <a:rPr lang="ru-RU" sz="2800" b="1" dirty="0" err="1" smtClean="0">
                <a:solidFill>
                  <a:schemeClr val="accent2"/>
                </a:solidFill>
              </a:rPr>
              <a:t>системно-деятельностного</a:t>
            </a:r>
            <a:r>
              <a:rPr lang="ru-RU" sz="2800" b="1" dirty="0" smtClean="0">
                <a:solidFill>
                  <a:schemeClr val="accent2"/>
                </a:solidFill>
              </a:rPr>
              <a:t> подхода</a:t>
            </a:r>
            <a:r>
              <a:rPr lang="ru-RU" sz="2800" i="1" dirty="0" smtClean="0"/>
              <a:t> </a:t>
            </a:r>
            <a:r>
              <a:rPr lang="ru-RU" sz="2800" b="1" dirty="0" smtClean="0">
                <a:solidFill>
                  <a:schemeClr val="accent2"/>
                </a:solidFill>
              </a:rPr>
              <a:t>(</a:t>
            </a:r>
            <a:r>
              <a:rPr lang="ru-RU" sz="2800" b="1" i="1" dirty="0" smtClean="0">
                <a:solidFill>
                  <a:schemeClr val="accent2"/>
                </a:solidFill>
              </a:rPr>
              <a:t>Л.Г. </a:t>
            </a:r>
            <a:r>
              <a:rPr lang="ru-RU" sz="2800" b="1" i="1" dirty="0" err="1" smtClean="0">
                <a:solidFill>
                  <a:schemeClr val="accent2"/>
                </a:solidFill>
              </a:rPr>
              <a:t>Петерсон</a:t>
            </a:r>
            <a:r>
              <a:rPr lang="ru-RU" sz="2800" b="1" dirty="0" smtClean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1619219" y="1857370"/>
            <a:ext cx="10871200" cy="3611563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+mj-lt"/>
              </a:rPr>
              <a:t>Уроки «открытия» нового знания</a:t>
            </a:r>
          </a:p>
          <a:p>
            <a:pPr eaLnBrk="1" hangingPunct="1"/>
            <a:r>
              <a:rPr lang="ru-RU" dirty="0" smtClean="0">
                <a:latin typeface="+mj-lt"/>
              </a:rPr>
              <a:t>Уроки отработки умений и рефлексии</a:t>
            </a:r>
          </a:p>
          <a:p>
            <a:pPr eaLnBrk="1" hangingPunct="1"/>
            <a:r>
              <a:rPr lang="ru-RU" dirty="0" smtClean="0">
                <a:latin typeface="+mj-lt"/>
              </a:rPr>
              <a:t>Уроки общеметодологической направленности</a:t>
            </a:r>
          </a:p>
          <a:p>
            <a:pPr eaLnBrk="1" hangingPunct="1"/>
            <a:r>
              <a:rPr lang="ru-RU" dirty="0" smtClean="0">
                <a:latin typeface="+mj-lt"/>
              </a:rPr>
              <a:t>Уроки развивающего контроля</a:t>
            </a:r>
          </a:p>
          <a:p>
            <a:pPr eaLnBrk="1" hangingPunct="1">
              <a:buFont typeface="Wingdings" pitchFamily="2" charset="2"/>
              <a:buNone/>
            </a:pPr>
            <a:endParaRPr lang="ru-RU" sz="28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 bwMode="auto">
          <a:xfrm>
            <a:off x="144357" y="626682"/>
            <a:ext cx="11633115" cy="5389308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285750" indent="-28575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особенностей 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восприятия,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амяти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нимания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оображения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ышления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2900" indent="-34290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Tx/>
              <a:buChar char="•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ечи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индивидуального стиля деятельности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ученика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Оптимальное распределение психологической нагрузки учащихся</a:t>
            </a:r>
          </a:p>
          <a:p>
            <a:pPr marL="285750" indent="-28575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общего благоприятного режима психологической подготовки и мотивации на познание</a:t>
            </a:r>
          </a:p>
        </p:txBody>
      </p:sp>
      <p:sp>
        <p:nvSpPr>
          <p:cNvPr id="47107" name="TextBox 2"/>
          <p:cNvSpPr txBox="1">
            <a:spLocks noChangeArrowheads="1"/>
          </p:cNvSpPr>
          <p:nvPr/>
        </p:nvSpPr>
        <p:spPr bwMode="auto">
          <a:xfrm>
            <a:off x="1246719" y="443236"/>
            <a:ext cx="10945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200" b="1" dirty="0" smtClean="0">
                <a:solidFill>
                  <a:schemeClr val="tx2"/>
                </a:solidFill>
              </a:rPr>
              <a:t>Психологические аспекты проектирования  </a:t>
            </a:r>
            <a:r>
              <a:rPr lang="ru-RU" altLang="ru-RU" sz="3200" b="1" dirty="0">
                <a:solidFill>
                  <a:schemeClr val="tx2"/>
                </a:solidFill>
              </a:rPr>
              <a:t>урока</a:t>
            </a:r>
          </a:p>
        </p:txBody>
      </p:sp>
    </p:spTree>
    <p:extLst>
      <p:ext uri="{BB962C8B-B14F-4D97-AF65-F5344CB8AC3E}">
        <p14:creationId xmlns:p14="http://schemas.microsoft.com/office/powerpoint/2010/main" xmlns="" val="3897402980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Алгоритм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проектирования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6732" y="1600206"/>
            <a:ext cx="9975669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Определить  способ оценки результатов урока и рефлексии учащимися хода урока и результатов собственной деятельности.</a:t>
            </a:r>
          </a:p>
          <a:p>
            <a:r>
              <a:rPr lang="ru-RU" dirty="0"/>
              <a:t>Спланировать контроль над деятельностью учащихся на уроке, для чего подумать:</a:t>
            </a:r>
          </a:p>
          <a:p>
            <a:pPr marL="0" lvl="0" indent="0">
              <a:buNone/>
            </a:pPr>
            <a:r>
              <a:rPr lang="ru-RU" dirty="0" smtClean="0"/>
              <a:t>- </a:t>
            </a:r>
            <a:r>
              <a:rPr lang="en-US" dirty="0" err="1" smtClean="0"/>
              <a:t>что</a:t>
            </a:r>
            <a:r>
              <a:rPr lang="en-US" dirty="0" smtClean="0"/>
              <a:t> </a:t>
            </a:r>
            <a:r>
              <a:rPr lang="en-US" dirty="0" err="1"/>
              <a:t>контролировать</a:t>
            </a:r>
            <a:r>
              <a:rPr lang="en-US" dirty="0"/>
              <a:t>;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- </a:t>
            </a:r>
            <a:r>
              <a:rPr lang="en-US" dirty="0" err="1" smtClean="0"/>
              <a:t>как</a:t>
            </a:r>
            <a:r>
              <a:rPr lang="en-US" dirty="0" smtClean="0"/>
              <a:t> </a:t>
            </a:r>
            <a:r>
              <a:rPr lang="en-US" dirty="0" err="1"/>
              <a:t>контролировать</a:t>
            </a:r>
            <a:r>
              <a:rPr lang="en-US" dirty="0"/>
              <a:t>;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- </a:t>
            </a:r>
            <a:r>
              <a:rPr lang="en-US" dirty="0" err="1" smtClean="0"/>
              <a:t>использовать</a:t>
            </a:r>
            <a:r>
              <a:rPr lang="en-US" dirty="0" smtClean="0"/>
              <a:t> </a:t>
            </a:r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контроля</a:t>
            </a:r>
            <a:endParaRPr lang="ru-RU" dirty="0"/>
          </a:p>
          <a:p>
            <a:r>
              <a:rPr lang="ru-RU" dirty="0" smtClean="0"/>
              <a:t>Что </a:t>
            </a:r>
            <a:r>
              <a:rPr lang="ru-RU" dirty="0"/>
              <a:t>мы сегодня делали? Для чего это необходимо? Каков главный результат? В чем состоит приращение знаний по данной теме? Благодаря чему оно произошло? Какие возникли вопросы по теме? и т.п.»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8044451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Алгоритм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проектирования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53" y="1600206"/>
            <a:ext cx="10014857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Разработать  </a:t>
            </a:r>
            <a:r>
              <a:rPr lang="ru-RU" dirty="0"/>
              <a:t>домашнее задание,  ориентированное на создание учащимися образовательных продуктов, объективирующих их личностные приращения как результат урока. </a:t>
            </a:r>
            <a:endParaRPr lang="ru-RU" dirty="0" smtClean="0"/>
          </a:p>
          <a:p>
            <a:r>
              <a:rPr lang="ru-RU" dirty="0" smtClean="0"/>
              <a:t>Требования:</a:t>
            </a:r>
          </a:p>
          <a:p>
            <a:pPr>
              <a:buFontTx/>
              <a:buChar char="-"/>
            </a:pPr>
            <a:r>
              <a:rPr lang="ru-RU" dirty="0" smtClean="0"/>
              <a:t>должно </a:t>
            </a:r>
            <a:r>
              <a:rPr lang="ru-RU" dirty="0"/>
              <a:t>быть комплексным</a:t>
            </a:r>
            <a:r>
              <a:rPr lang="ru-RU" dirty="0" smtClean="0"/>
              <a:t>,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предоставлять возможность обучающимися по своему выбору выходить на разные уровни выполнения задания и представления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35773460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Алгоритм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проектирования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0972" y="1600206"/>
            <a:ext cx="10341429" cy="4525963"/>
          </a:xfrm>
        </p:spPr>
        <p:txBody>
          <a:bodyPr/>
          <a:lstStyle/>
          <a:p>
            <a:r>
              <a:rPr lang="ru-RU" b="1" dirty="0"/>
              <a:t>П</a:t>
            </a:r>
            <a:r>
              <a:rPr lang="ru-RU" dirty="0" smtClean="0"/>
              <a:t>одготовить </a:t>
            </a:r>
            <a:r>
              <a:rPr lang="ru-RU" dirty="0"/>
              <a:t>оборудование для урока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Составить список необходимых учебно-наглядных пособий, приборов и т. д. </a:t>
            </a:r>
            <a:endParaRPr lang="ru-RU" dirty="0" smtClean="0"/>
          </a:p>
          <a:p>
            <a:r>
              <a:rPr lang="ru-RU" dirty="0" smtClean="0"/>
              <a:t>Продумать </a:t>
            </a:r>
            <a:r>
              <a:rPr lang="ru-RU" dirty="0"/>
              <a:t>вид классной доски.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3900604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24418" y="188914"/>
          <a:ext cx="11053233" cy="6427787"/>
        </p:xfrm>
        <a:graphic>
          <a:graphicData uri="http://schemas.openxmlformats.org/drawingml/2006/table">
            <a:tbl>
              <a:tblPr/>
              <a:tblGrid>
                <a:gridCol w="5428372"/>
                <a:gridCol w="5624861"/>
              </a:tblGrid>
              <a:tr h="7757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" action="ppaction://hlinksldjump"/>
                        </a:rPr>
                        <a:t>Традиционное обучение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Инновационное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Развивающее обучение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775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Базируется на принципе доступности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Опирается на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 action="ppaction://hlinksldjump"/>
                        </a:rPr>
                        <a:t>зону ближайшего развития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775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выступает в роли объекта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действует как субъект собственной УД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775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Ориентирование на усвоение определенной суммы знаний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Нацелено на усвоение способов познания как конечной цели учения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7757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Развивает обыденное мышление, эмпирический способ познания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Развивает теоретическое мышление и теоретический способ познания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4407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Решая конкретно-практические задачи, учащиеся усваивают частные способы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первый план выступают учебные задачи, решая их учащиеся, усваивают общие способы умственной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108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результате формируется человек, способный к исполнительской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Формируется личность, способная к самостоятельной творческой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899" marR="121899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10363200" cy="893064"/>
          </a:xfrm>
        </p:spPr>
        <p:txBody>
          <a:bodyPr/>
          <a:lstStyle/>
          <a:p>
            <a:pPr algn="ctr">
              <a:defRPr/>
            </a:pPr>
            <a:r>
              <a:rPr lang="ru-RU" sz="2000" b="1" dirty="0" smtClean="0">
                <a:solidFill>
                  <a:schemeClr val="tx2"/>
                </a:solidFill>
              </a:rPr>
              <a:t>ОСНОВНЫЕ КОМПОНЕНТЫ СОВРЕМЕННОГО УЧЕБНОГО ЗАНЯТИЯ 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1688592" y="1524000"/>
            <a:ext cx="10034016" cy="53340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Организационный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- организация класса в течение всего урока, готовность учащихся к уроку, порядок и дисциплина.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Целевой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- постановка целей учения перед учащимися, как на весь урок, так и на отдельные его этапы.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Мотивационный 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- определение значимости изучаемого материала как в данной теме, так и во всем курсе.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Коммуникативный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- уровень общения учителя с классом.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Содержательный 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- подбор материала для изучения, закрепления, повторения, самостоятельной работы и т.п.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Технологический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- выбор форм, методов и приемов обучения, оптимальных для данного типа урока, для данной темы, для данного класса и т.п.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Контрольно-оценочный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- использование оценки деятельности ученика на уроке для стимулирования его активности и развития познавательного интереса.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altLang="ru-RU" sz="2000" i="1" dirty="0" smtClean="0">
                <a:latin typeface="Times New Roman" panose="02020603050405020304" pitchFamily="18" charset="0"/>
              </a:rPr>
              <a:t>Аналитический 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- подведение итогов урока, анализ деятельности учащихся на уроке, анализ результатов собственной деятельности по организации урока.</a:t>
            </a:r>
          </a:p>
        </p:txBody>
      </p:sp>
    </p:spTree>
    <p:extLst>
      <p:ext uri="{BB962C8B-B14F-4D97-AF65-F5344CB8AC3E}">
        <p14:creationId xmlns:p14="http://schemas.microsoft.com/office/powerpoint/2010/main" xmlns="" val="340795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6841"/>
          </a:xfrm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Конструктор урока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82232" y="1600206"/>
            <a:ext cx="10200167" cy="4525963"/>
          </a:xfrm>
        </p:spPr>
        <p:txBody>
          <a:bodyPr/>
          <a:lstStyle/>
          <a:p>
            <a:r>
              <a:rPr lang="ru-RU" dirty="0" smtClean="0"/>
              <a:t>Самоопределение к деятельности и</a:t>
            </a:r>
            <a:br>
              <a:rPr lang="ru-RU" dirty="0" smtClean="0"/>
            </a:br>
            <a:r>
              <a:rPr lang="ru-RU" dirty="0" smtClean="0"/>
              <a:t> актуализация ЗУН</a:t>
            </a:r>
          </a:p>
          <a:p>
            <a:r>
              <a:rPr lang="ru-RU" dirty="0" smtClean="0"/>
              <a:t>«Открытие» нового знания</a:t>
            </a:r>
          </a:p>
          <a:p>
            <a:r>
              <a:rPr lang="ru-RU" dirty="0" smtClean="0"/>
              <a:t>Применение новых знаний по изученному алгоритму. </a:t>
            </a:r>
            <a:br>
              <a:rPr lang="ru-RU" dirty="0" smtClean="0"/>
            </a:br>
            <a:r>
              <a:rPr lang="ru-RU" dirty="0" smtClean="0"/>
              <a:t>Творческое применение полученных знаний с переносом на другой </a:t>
            </a:r>
          </a:p>
          <a:p>
            <a:r>
              <a:rPr lang="ru-RU" dirty="0" smtClean="0"/>
              <a:t>Углубление сформированных компетенций</a:t>
            </a:r>
          </a:p>
          <a:p>
            <a:r>
              <a:rPr lang="ru-RU" dirty="0" smtClean="0"/>
              <a:t>Рефлексия: эмоциональная и оценочная</a:t>
            </a:r>
            <a:endParaRPr lang="ru-RU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3516" y="242741"/>
            <a:ext cx="109728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2"/>
                </a:solidFill>
              </a:rPr>
              <a:t>Самоопределение к деятельности и</a:t>
            </a:r>
            <a:br>
              <a:rPr lang="ru-RU" sz="3200" b="1" dirty="0" smtClean="0">
                <a:solidFill>
                  <a:schemeClr val="accent2"/>
                </a:solidFill>
              </a:rPr>
            </a:br>
            <a:r>
              <a:rPr lang="ru-RU" sz="3200" b="1" dirty="0" smtClean="0">
                <a:solidFill>
                  <a:schemeClr val="accent2"/>
                </a:solidFill>
              </a:rPr>
              <a:t> актуализация ЗУН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00101" y="1761656"/>
          <a:ext cx="9164084" cy="343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042"/>
                <a:gridCol w="458204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Основные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этапы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урока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, воспроизводящего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целостный учебный процесс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latin typeface="Times New Roman"/>
                          <a:ea typeface="Times New Roman"/>
                          <a:cs typeface="Times New Roman"/>
                        </a:rPr>
                        <a:t>Приемы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обучения и учения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Постановка цели урока, мотивация учебной деятельности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Формулировка</a:t>
                      </a:r>
                      <a:r>
                        <a:rPr lang="en-U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цели</a:t>
                      </a:r>
                      <a:r>
                        <a:rPr lang="en-US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урока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Актуализация знаний,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своенных УУД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Приемы повторения системы опорных занятий, ранее усвоенных учебных действий, необходимых для восприятия нового материала; приемы фиксации на доске понятий, правил, алгоритмов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«Открытие» нового знания</a:t>
            </a:r>
            <a:endParaRPr lang="ru-RU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91759" y="1772289"/>
          <a:ext cx="9164084" cy="3299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042"/>
                <a:gridCol w="4582042"/>
              </a:tblGrid>
              <a:tr h="1462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воспроизводящего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целостный учебный процесс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Приемы 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и учения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8369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Первичное восприятие и усвоение нового теоретического учебного материала (правил, понятий, алгоритмов…)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Приемы привлечения внимания учащихся к принципиально новым сведениям; приемы первичного закрепления.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Применение новых знаний по изученному алгоритму. 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Творческое применение полученных знаний с переносом на другой язык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02390" y="1814820"/>
          <a:ext cx="9164084" cy="3828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042"/>
                <a:gridCol w="4582042"/>
              </a:tblGrid>
              <a:tr h="1090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урока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воспроизводящего </a:t>
                      </a: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целостный учебный процесс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Приемы </a:t>
                      </a:r>
                      <a:r>
                        <a:rPr lang="ru-RU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и учения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6929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Применение теоретических положений в условиях выполнения упражнений и решения задач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Воспроизведение учащимися способов выполнения упражнений по образцу.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6929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Самостоятельное творческое использование сформированных умений и навыков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Решение учебных задач повышенной трудности или практических задач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Углубление сформированных компетенций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829981" y="1634065"/>
          <a:ext cx="9164084" cy="2771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042"/>
                <a:gridCol w="4582042"/>
              </a:tblGrid>
              <a:tr h="1215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урока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воспроизводящего 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целостный учебный процесс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Приемы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и учения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69298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Обобщение усвоенного и включение его в систему ранее усвоенных ЗУН и УУД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Использование нового содержания совместно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в измененной</a:t>
                      </a:r>
                      <a:r>
                        <a:rPr lang="ru-RU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ситуации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Рефлексия: эмоциональная и оценочная</a:t>
            </a:r>
            <a:endParaRPr lang="ru-RU" sz="36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14129" y="2176326"/>
          <a:ext cx="10058400" cy="2956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  <a:gridCol w="5029200"/>
              </a:tblGrid>
              <a:tr h="881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Основные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этапы 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урока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воспроизводящего 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целостный учебный процесс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Приемы </a:t>
                      </a:r>
                      <a:r>
                        <a:rPr lang="ru-RU" sz="20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обучения и учения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42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Контроль за процессом и результатом учебной деятельности учащихся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Проявляется в устных высказываниях детей, в результате письменных работ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9209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Рефлексия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Подведение итогов совместной и индивидуальной деятельности учащихся (новое содержание, изученное на уроке, оценка личного вклада в совместную учебную деятельность.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dirty="0" err="1" smtClean="0">
                <a:solidFill>
                  <a:schemeClr val="accent2"/>
                </a:solidFill>
                <a:latin typeface="Times New Roman" pitchFamily="18" charset="0"/>
              </a:rPr>
              <a:t>Структура</a:t>
            </a:r>
            <a:r>
              <a:rPr lang="en-GB" sz="40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GB" sz="4000" dirty="0" err="1" smtClean="0">
                <a:solidFill>
                  <a:schemeClr val="accent2"/>
                </a:solidFill>
                <a:latin typeface="Times New Roman" pitchFamily="18" charset="0"/>
              </a:rPr>
              <a:t>педагогических</a:t>
            </a:r>
            <a:r>
              <a:rPr lang="en-GB" sz="4000" dirty="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en-GB" sz="4000" dirty="0" err="1" smtClean="0">
                <a:solidFill>
                  <a:schemeClr val="accent2"/>
                </a:solidFill>
                <a:latin typeface="Times New Roman" pitchFamily="18" charset="0"/>
              </a:rPr>
              <a:t>технологий</a:t>
            </a:r>
            <a:endParaRPr lang="ru-RU" sz="4000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552353" y="1655357"/>
            <a:ext cx="9579198" cy="4840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Font typeface="Comic Sans MS" pitchFamily="66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1. К</a:t>
            </a:r>
            <a:r>
              <a:rPr lang="en-GB" sz="2400" b="1" dirty="0" err="1" smtClean="0">
                <a:latin typeface="Times New Roman" pitchFamily="18" charset="0"/>
              </a:rPr>
              <a:t>онцептуальная</a:t>
            </a:r>
            <a:r>
              <a:rPr lang="en-GB" sz="2400" b="1" dirty="0" smtClean="0">
                <a:latin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</a:rPr>
              <a:t>основа</a:t>
            </a:r>
            <a:r>
              <a:rPr lang="en-GB" sz="2400" b="1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Font typeface="Comic Sans MS" pitchFamily="66" charset="0"/>
              <a:buNone/>
            </a:pPr>
            <a:r>
              <a:rPr lang="ru-RU" sz="2400" dirty="0" smtClean="0">
                <a:latin typeface="Times New Roman" pitchFamily="18" charset="0"/>
              </a:rPr>
              <a:t>2.  </a:t>
            </a:r>
            <a:r>
              <a:rPr lang="ru-RU" sz="2400" b="1" dirty="0" smtClean="0">
                <a:latin typeface="Times New Roman" pitchFamily="18" charset="0"/>
              </a:rPr>
              <a:t>С</a:t>
            </a:r>
            <a:r>
              <a:rPr lang="en-GB" sz="2400" b="1" dirty="0" err="1" smtClean="0">
                <a:latin typeface="Times New Roman" pitchFamily="18" charset="0"/>
              </a:rPr>
              <a:t>одержательная</a:t>
            </a:r>
            <a:r>
              <a:rPr lang="en-GB" sz="2400" b="1" dirty="0" smtClean="0">
                <a:latin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</a:rPr>
              <a:t>часть</a:t>
            </a:r>
            <a:r>
              <a:rPr lang="en-GB" sz="2400" b="1" dirty="0" smtClean="0">
                <a:latin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</a:rPr>
              <a:t>обучения</a:t>
            </a:r>
            <a:r>
              <a:rPr lang="en-GB" sz="2400" b="1" dirty="0" smtClean="0"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цели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обучения</a:t>
            </a:r>
            <a:r>
              <a:rPr lang="en-GB" sz="2400" dirty="0" smtClean="0">
                <a:latin typeface="Times New Roman" pitchFamily="18" charset="0"/>
              </a:rPr>
              <a:t> – </a:t>
            </a:r>
            <a:r>
              <a:rPr lang="en-GB" sz="2400" dirty="0" err="1" smtClean="0">
                <a:latin typeface="Times New Roman" pitchFamily="18" charset="0"/>
              </a:rPr>
              <a:t>общие</a:t>
            </a:r>
            <a:r>
              <a:rPr lang="en-GB" sz="2400" dirty="0" smtClean="0">
                <a:latin typeface="Times New Roman" pitchFamily="18" charset="0"/>
              </a:rPr>
              <a:t> и </a:t>
            </a:r>
            <a:r>
              <a:rPr lang="en-GB" sz="2400" dirty="0" err="1" smtClean="0">
                <a:latin typeface="Times New Roman" pitchFamily="18" charset="0"/>
              </a:rPr>
              <a:t>конкретные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содержание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учебного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материала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</a:pPr>
            <a:r>
              <a:rPr lang="en-GB" sz="2400" dirty="0" smtClean="0">
                <a:latin typeface="Times New Roman" pitchFamily="18" charset="0"/>
              </a:rPr>
              <a:t>3.  </a:t>
            </a:r>
            <a:r>
              <a:rPr lang="ru-RU" sz="2400" b="1" dirty="0" smtClean="0">
                <a:latin typeface="Times New Roman" pitchFamily="18" charset="0"/>
              </a:rPr>
              <a:t>П</a:t>
            </a:r>
            <a:r>
              <a:rPr lang="en-GB" sz="2400" b="1" dirty="0" err="1" smtClean="0">
                <a:latin typeface="Times New Roman" pitchFamily="18" charset="0"/>
              </a:rPr>
              <a:t>роцессуальная</a:t>
            </a:r>
            <a:r>
              <a:rPr lang="en-GB" sz="2400" b="1" dirty="0" smtClean="0">
                <a:latin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</a:rPr>
              <a:t>часть</a:t>
            </a:r>
            <a:r>
              <a:rPr lang="en-GB" sz="2400" b="1" dirty="0" smtClean="0">
                <a:latin typeface="Times New Roman" pitchFamily="18" charset="0"/>
              </a:rPr>
              <a:t> – </a:t>
            </a:r>
            <a:r>
              <a:rPr lang="en-GB" sz="2400" b="1" dirty="0" err="1" smtClean="0">
                <a:latin typeface="Times New Roman" pitchFamily="18" charset="0"/>
              </a:rPr>
              <a:t>технологический</a:t>
            </a:r>
            <a:r>
              <a:rPr lang="en-GB" sz="2400" b="1" dirty="0" smtClean="0">
                <a:latin typeface="Times New Roman" pitchFamily="18" charset="0"/>
              </a:rPr>
              <a:t> </a:t>
            </a:r>
            <a:r>
              <a:rPr lang="en-GB" sz="2400" b="1" dirty="0" err="1" smtClean="0">
                <a:latin typeface="Times New Roman" pitchFamily="18" charset="0"/>
              </a:rPr>
              <a:t>процесс</a:t>
            </a:r>
            <a:r>
              <a:rPr lang="en-GB" sz="2400" dirty="0" smtClean="0"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организация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учебного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процесса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методы</a:t>
            </a:r>
            <a:r>
              <a:rPr lang="en-GB" sz="2400" dirty="0" smtClean="0">
                <a:latin typeface="Times New Roman" pitchFamily="18" charset="0"/>
              </a:rPr>
              <a:t> и </a:t>
            </a:r>
            <a:r>
              <a:rPr lang="en-GB" sz="2400" dirty="0" err="1" smtClean="0">
                <a:latin typeface="Times New Roman" pitchFamily="18" charset="0"/>
              </a:rPr>
              <a:t>формы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учебной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деятельности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школьников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методы</a:t>
            </a:r>
            <a:r>
              <a:rPr lang="en-GB" sz="2400" dirty="0" smtClean="0">
                <a:latin typeface="Times New Roman" pitchFamily="18" charset="0"/>
              </a:rPr>
              <a:t> и </a:t>
            </a:r>
            <a:r>
              <a:rPr lang="en-GB" sz="2400" dirty="0" err="1" smtClean="0">
                <a:latin typeface="Times New Roman" pitchFamily="18" charset="0"/>
              </a:rPr>
              <a:t>формы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работы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учителя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деятельность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учителя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по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управлению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процессом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усвоения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материала</a:t>
            </a:r>
            <a:r>
              <a:rPr lang="en-GB" sz="2400" dirty="0" smtClean="0">
                <a:latin typeface="Times New Roman" pitchFamily="18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ts val="500"/>
              </a:spcBef>
            </a:pPr>
            <a:r>
              <a:rPr lang="en-GB" sz="2400" dirty="0" err="1" smtClean="0">
                <a:latin typeface="Times New Roman" pitchFamily="18" charset="0"/>
              </a:rPr>
              <a:t>диагностика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учебного</a:t>
            </a:r>
            <a:r>
              <a:rPr lang="en-GB" sz="2400" dirty="0" smtClean="0">
                <a:latin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</a:rPr>
              <a:t>процесса</a:t>
            </a:r>
            <a:r>
              <a:rPr lang="en-GB" sz="2400" dirty="0" smtClean="0"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28625"/>
            <a:ext cx="10390717" cy="847282"/>
          </a:xfrm>
        </p:spPr>
        <p:txBody>
          <a:bodyPr/>
          <a:lstStyle/>
          <a:p>
            <a:pPr eaLnBrk="1" hangingPunct="1"/>
            <a:r>
              <a:rPr lang="ru-RU" altLang="ru-RU" sz="4000" b="1" dirty="0" smtClean="0">
                <a:solidFill>
                  <a:schemeClr val="accent2"/>
                </a:solidFill>
              </a:rPr>
              <a:t>«Педагогика веры в человека»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286540" y="1341438"/>
            <a:ext cx="10888527" cy="462342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609600" indent="-609600" algn="ctr" eaLnBrk="1" hangingPunct="1">
              <a:buFont typeface="Wingdings" pitchFamily="2" charset="2"/>
              <a:buNone/>
            </a:pPr>
            <a:endParaRPr lang="ru-RU" altLang="ru-RU" dirty="0" smtClean="0">
              <a:solidFill>
                <a:schemeClr val="folHlink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800" dirty="0" smtClean="0"/>
              <a:t>Индуктор, мотивирующий творческую деятельность.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800" dirty="0" smtClean="0"/>
              <a:t>Работа с материалом:  </a:t>
            </a:r>
            <a:r>
              <a:rPr lang="ru-RU" altLang="ru-RU" sz="2800" dirty="0" err="1" smtClean="0"/>
              <a:t>самоконструкция</a:t>
            </a:r>
            <a:r>
              <a:rPr lang="ru-RU" altLang="ru-RU" sz="2800" dirty="0" smtClean="0"/>
              <a:t> – создание собственного интеллектуального продукта; </a:t>
            </a:r>
            <a:r>
              <a:rPr lang="ru-RU" altLang="ru-RU" sz="2800" dirty="0" err="1" smtClean="0"/>
              <a:t>социоконструкция</a:t>
            </a:r>
            <a:r>
              <a:rPr lang="ru-RU" altLang="ru-RU" sz="2800" dirty="0" smtClean="0"/>
              <a:t> – создание продуктов в группе.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800" dirty="0" smtClean="0"/>
              <a:t>«Социализация» (соотнесение своей деятельности с деятельностью остальных).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800" dirty="0" smtClean="0"/>
              <a:t>Разрыв (переход  к новому осознанию явления).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800" dirty="0" smtClean="0"/>
              <a:t>Рефлексия (самоанализ движения собственной мысли, чувства, действий). </a:t>
            </a:r>
          </a:p>
          <a:p>
            <a:pPr marL="609600" indent="-609600" eaLnBrk="1" hangingPunct="1">
              <a:buFontTx/>
              <a:buAutoNum type="arabicPeriod"/>
            </a:pPr>
            <a:endParaRPr lang="ru-RU" altLang="ru-RU" dirty="0" smtClean="0"/>
          </a:p>
          <a:p>
            <a:pPr marL="609600" indent="-609600" algn="ctr" eaLnBrk="1" hangingPunct="1">
              <a:buNone/>
            </a:pPr>
            <a:endParaRPr lang="ru-RU" altLang="ru-RU" dirty="0" smtClean="0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60" y="1196752"/>
            <a:ext cx="10363200" cy="3052564"/>
          </a:xfrm>
          <a:noFill/>
          <a:ln/>
        </p:spPr>
        <p:txBody>
          <a:bodyPr>
            <a:normAutofit fontScale="90000"/>
          </a:bodyPr>
          <a:lstStyle/>
          <a:p>
            <a:pPr lvl="0"/>
            <a:r>
              <a:rPr lang="ru-RU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ru-RU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ru-RU" altLang="zh-CN" sz="12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ru-RU" altLang="zh-CN" sz="12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 </a:t>
            </a:r>
            <a:r>
              <a:rPr lang="ru-RU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ru-RU" altLang="zh-CN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endParaRPr lang="ru-RU" sz="32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658112" y="4444281"/>
            <a:ext cx="10363200" cy="1338262"/>
          </a:xfrm>
        </p:spPr>
        <p:txBody>
          <a:bodyPr/>
          <a:lstStyle/>
          <a:p>
            <a:r>
              <a:rPr lang="ru-RU" dirty="0" smtClean="0"/>
              <a:t>Колпаков Сергей  Николаевич, учитель физики </a:t>
            </a:r>
            <a:r>
              <a:rPr lang="ru-RU" u="sng" dirty="0">
                <a:hlinkClick r:id="rId2"/>
              </a:rPr>
              <a:t>http://www.youtube.com/watch?v=O1dqVyisYsU&amp;list=PLh_EuEimJeAahHtU8J_0pnRw9g6h7VrZC&amp;index=2</a:t>
            </a:r>
            <a:endParaRPr lang="ru-RU" dirty="0"/>
          </a:p>
        </p:txBody>
      </p:sp>
      <p:pic>
        <p:nvPicPr>
          <p:cNvPr id="1026" name="Picture 2" descr="http://im2-tub-ru.yandex.net/i?id=157353254-28-72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78456" y="375187"/>
            <a:ext cx="3547322" cy="417646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1658112" y="936948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Дайте ребенку любознательность. </a:t>
            </a:r>
            <a:b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Знания он возьмет сам. </a:t>
            </a:r>
            <a:b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ru-RU" altLang="zh-CN" sz="2800" b="1" dirty="0">
                <a:latin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</a:t>
            </a:r>
            <a:br>
              <a:rPr lang="ru-RU" altLang="zh-CN" sz="2800" b="1" dirty="0">
                <a:latin typeface="Times New Roman" panose="02020603050405020304" pitchFamily="18" charset="0"/>
              </a:rPr>
            </a:br>
            <a:r>
              <a:rPr lang="ru-RU" altLang="zh-CN" sz="2800" b="1" dirty="0">
                <a:latin typeface="Times New Roman" panose="02020603050405020304" pitchFamily="18" charset="0"/>
              </a:rPr>
              <a:t>                                         </a:t>
            </a:r>
            <a: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А.А. </a:t>
            </a:r>
            <a:r>
              <a:rPr lang="ru-RU" altLang="zh-CN" sz="28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Гин</a:t>
            </a:r>
            <a: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ru-RU" altLang="zh-CN" sz="28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43000" y="-285750"/>
            <a:ext cx="11049000" cy="835025"/>
          </a:xfrm>
        </p:spPr>
        <p:txBody>
          <a:bodyPr/>
          <a:lstStyle/>
          <a:p>
            <a:pPr eaLnBrk="1" hangingPunct="1"/>
            <a:r>
              <a:rPr lang="ru-RU" sz="1800" smtClean="0"/>
              <a:t>Структура деятельности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10000" y="1785938"/>
            <a:ext cx="4512733" cy="357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мотивация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14751" y="2500314"/>
            <a:ext cx="4512733" cy="357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/>
              <a:t>целеполагание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14751" y="3214689"/>
            <a:ext cx="4512733" cy="1500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/>
              <a:t>деятельность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10000" y="5072064"/>
            <a:ext cx="4512733" cy="357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результат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14751" y="5857875"/>
            <a:ext cx="4512733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Оценивание, рефлексия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5619751" y="2214563"/>
            <a:ext cx="480483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619751" y="2928938"/>
            <a:ext cx="480483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715001" y="4786313"/>
            <a:ext cx="480484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619751" y="5572125"/>
            <a:ext cx="480483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7051" y="549276"/>
            <a:ext cx="11330516" cy="358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Зона актуального развития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6251" y="6357938"/>
            <a:ext cx="11328400" cy="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Зона ближайшего развития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810000" y="1071564"/>
            <a:ext cx="4512733" cy="357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потребность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5619751" y="1500188"/>
            <a:ext cx="480483" cy="215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3"/>
          <p:cNvSpPr>
            <a:spLocks noGrp="1"/>
          </p:cNvSpPr>
          <p:nvPr>
            <p:ph type="title"/>
          </p:nvPr>
        </p:nvSpPr>
        <p:spPr>
          <a:xfrm>
            <a:off x="1333467" y="500042"/>
            <a:ext cx="10363200" cy="796908"/>
          </a:xfrm>
        </p:spPr>
        <p:txBody>
          <a:bodyPr>
            <a:normAutofit/>
          </a:bodyPr>
          <a:lstStyle/>
          <a:p>
            <a:pPr algn="ctr"/>
            <a:endParaRPr lang="ru-RU" altLang="ru-RU" dirty="0" smtClean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/>
          </p:cNvSpPr>
          <p:nvPr>
            <p:ph idx="1"/>
          </p:nvPr>
        </p:nvSpPr>
        <p:spPr>
          <a:xfrm>
            <a:off x="1333468" y="1600206"/>
            <a:ext cx="10248933" cy="4525963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ru-RU" altLang="zh-CN" dirty="0" smtClean="0"/>
              <a:t>   </a:t>
            </a:r>
            <a:r>
              <a:rPr lang="ru-RU" altLang="zh-CN" i="1" dirty="0" smtClean="0">
                <a:latin typeface="Times New Roman" panose="02020603050405020304" pitchFamily="18" charset="0"/>
              </a:rPr>
              <a:t>«Ничему тому, что важно знать, научить нельзя,- всё, что может сделать учитель, – это указать дорожки». </a:t>
            </a:r>
          </a:p>
          <a:p>
            <a:pPr algn="r">
              <a:buFontTx/>
              <a:buNone/>
              <a:defRPr/>
            </a:pPr>
            <a:r>
              <a:rPr lang="ru-RU" altLang="zh-CN" dirty="0" smtClean="0">
                <a:latin typeface="Times New Roman" panose="02020603050405020304" pitchFamily="18" charset="0"/>
              </a:rPr>
              <a:t>Р. Олдингтон</a:t>
            </a:r>
            <a:endParaRPr lang="ru-RU" dirty="0" smtClean="0">
              <a:latin typeface="Times New Roman" panose="02020603050405020304" pitchFamily="18" charset="0"/>
            </a:endParaRPr>
          </a:p>
          <a:p>
            <a:pPr>
              <a:defRPr/>
            </a:pPr>
            <a:endParaRPr lang="ru-RU" dirty="0">
              <a:latin typeface="Times New Roman" panose="02020603050405020304" pitchFamily="18" charset="0"/>
            </a:endParaRPr>
          </a:p>
          <a:p>
            <a:pPr>
              <a:defRPr/>
            </a:pPr>
            <a:endParaRPr lang="ru-RU" dirty="0" smtClean="0">
              <a:latin typeface="Times New Roman" panose="02020603050405020304" pitchFamily="18" charset="0"/>
            </a:endParaRPr>
          </a:p>
          <a:p>
            <a:pPr marL="0" indent="0" algn="r">
              <a:buFontTx/>
              <a:buNone/>
              <a:defRPr/>
            </a:pPr>
            <a:endParaRPr lang="ru-RU" dirty="0">
              <a:latin typeface="Times New Roman" panose="02020603050405020304" pitchFamily="18" charset="0"/>
            </a:endParaRPr>
          </a:p>
          <a:p>
            <a:pPr marL="0" indent="0" algn="r">
              <a:buFontTx/>
              <a:buNone/>
              <a:defRPr/>
            </a:pPr>
            <a:endParaRPr lang="ru-RU" dirty="0" smtClean="0">
              <a:latin typeface="Times New Roman" panose="02020603050405020304" pitchFamily="18" charset="0"/>
            </a:endParaRPr>
          </a:p>
        </p:txBody>
      </p:sp>
      <p:pic>
        <p:nvPicPr>
          <p:cNvPr id="97284" name="Picture 4" descr="41051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2641601" y="3200417"/>
            <a:ext cx="2954528" cy="3108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046219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738" name="Picture 2" descr="MMj03368990000[1]"/>
          <p:cNvPicPr preferRelativeResize="0"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1601" y="3352800"/>
            <a:ext cx="108161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2739" name="Picture 3" descr="MCj03966080000[1]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5600" y="5257800"/>
            <a:ext cx="719667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2740" name="Picture 4" descr="MPj03988430000[1]"/>
          <p:cNvPicPr preferRelativeResize="0"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42400" y="5410201"/>
            <a:ext cx="10160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5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1" y="3124200"/>
            <a:ext cx="1699684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42" name="AutoShape 6"/>
          <p:cNvSpPr>
            <a:spLocks noChangeArrowheads="1"/>
          </p:cNvSpPr>
          <p:nvPr/>
        </p:nvSpPr>
        <p:spPr bwMode="auto">
          <a:xfrm>
            <a:off x="334434" y="2514601"/>
            <a:ext cx="2408767" cy="627063"/>
          </a:xfrm>
          <a:prstGeom prst="wedgeEllipseCallout">
            <a:avLst>
              <a:gd name="adj1" fmla="val -2722"/>
              <a:gd name="adj2" fmla="val 472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Как испечь печенье?</a:t>
            </a:r>
          </a:p>
        </p:txBody>
      </p:sp>
      <p:sp>
        <p:nvSpPr>
          <p:cNvPr id="372743" name="Line 7"/>
          <p:cNvSpPr>
            <a:spLocks noChangeShapeType="1"/>
          </p:cNvSpPr>
          <p:nvPr/>
        </p:nvSpPr>
        <p:spPr bwMode="auto">
          <a:xfrm>
            <a:off x="2540000" y="3581400"/>
            <a:ext cx="69088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2744" name="Line 8"/>
          <p:cNvSpPr>
            <a:spLocks noChangeShapeType="1"/>
          </p:cNvSpPr>
          <p:nvPr/>
        </p:nvSpPr>
        <p:spPr bwMode="auto">
          <a:xfrm>
            <a:off x="2540000" y="4114800"/>
            <a:ext cx="6908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2745" name="Text Box 9"/>
          <p:cNvSpPr txBox="1">
            <a:spLocks noChangeArrowheads="1"/>
          </p:cNvSpPr>
          <p:nvPr/>
        </p:nvSpPr>
        <p:spPr bwMode="auto">
          <a:xfrm>
            <a:off x="2544233" y="2997200"/>
            <a:ext cx="6800851" cy="461665"/>
          </a:xfrm>
          <a:prstGeom prst="rect">
            <a:avLst/>
          </a:prstGeom>
          <a:solidFill>
            <a:srgbClr val="E7E73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      </a:t>
            </a:r>
            <a:r>
              <a:rPr lang="ru-RU">
                <a:solidFill>
                  <a:schemeClr val="accent2"/>
                </a:solidFill>
              </a:rPr>
              <a:t>    </a:t>
            </a:r>
            <a:r>
              <a:rPr lang="ru-RU" sz="2400" b="1">
                <a:hlinkClick r:id="rId6" action="ppaction://hlinksldjump"/>
              </a:rPr>
              <a:t>Зона актуального и ближайшего развития</a:t>
            </a:r>
            <a:endParaRPr lang="ru-RU" sz="2400" b="1"/>
          </a:p>
        </p:txBody>
      </p:sp>
      <p:sp>
        <p:nvSpPr>
          <p:cNvPr id="372746" name="Text Box 10"/>
          <p:cNvSpPr txBox="1">
            <a:spLocks noChangeArrowheads="1"/>
          </p:cNvSpPr>
          <p:nvPr/>
        </p:nvSpPr>
        <p:spPr bwMode="auto">
          <a:xfrm>
            <a:off x="3048000" y="1066801"/>
            <a:ext cx="254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372747" name="Picture 11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40001" y="1524000"/>
            <a:ext cx="96943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48" name="AutoShape 12"/>
          <p:cNvSpPr>
            <a:spLocks noChangeArrowheads="1"/>
          </p:cNvSpPr>
          <p:nvPr/>
        </p:nvSpPr>
        <p:spPr bwMode="auto">
          <a:xfrm>
            <a:off x="1102785" y="549275"/>
            <a:ext cx="2880783" cy="825500"/>
          </a:xfrm>
          <a:prstGeom prst="wedgeEllipseCallout">
            <a:avLst>
              <a:gd name="adj1" fmla="val 20685"/>
              <a:gd name="adj2" fmla="val 936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Папа, как ты печешь печенье?</a:t>
            </a:r>
          </a:p>
        </p:txBody>
      </p:sp>
      <p:pic>
        <p:nvPicPr>
          <p:cNvPr id="372749" name="Picture 13" descr="MCj03966100000[1]"/>
          <p:cNvPicPr preferRelativeResize="0"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67200" y="1447800"/>
            <a:ext cx="75353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50" name="AutoShape 14"/>
          <p:cNvSpPr>
            <a:spLocks noChangeArrowheads="1"/>
          </p:cNvSpPr>
          <p:nvPr/>
        </p:nvSpPr>
        <p:spPr bwMode="auto">
          <a:xfrm>
            <a:off x="4470400" y="549275"/>
            <a:ext cx="1432984" cy="669925"/>
          </a:xfrm>
          <a:prstGeom prst="wedgeRectCallout">
            <a:avLst>
              <a:gd name="adj1" fmla="val -8787"/>
              <a:gd name="adj2" fmla="val 1011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Тебе надо</a:t>
            </a:r>
            <a:r>
              <a:rPr lang="en-US" sz="1400"/>
              <a:t>…</a:t>
            </a:r>
            <a:endParaRPr lang="ru-RU" sz="1400"/>
          </a:p>
        </p:txBody>
      </p:sp>
      <p:sp>
        <p:nvSpPr>
          <p:cNvPr id="372751" name="Text Box 15"/>
          <p:cNvSpPr txBox="1">
            <a:spLocks noChangeArrowheads="1"/>
          </p:cNvSpPr>
          <p:nvPr/>
        </p:nvSpPr>
        <p:spPr bwMode="auto">
          <a:xfrm>
            <a:off x="2438401" y="2362200"/>
            <a:ext cx="183303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обучаемый</a:t>
            </a:r>
          </a:p>
        </p:txBody>
      </p:sp>
      <p:sp>
        <p:nvSpPr>
          <p:cNvPr id="372752" name="Text Box 16"/>
          <p:cNvSpPr txBox="1">
            <a:spLocks noChangeArrowheads="1"/>
          </p:cNvSpPr>
          <p:nvPr/>
        </p:nvSpPr>
        <p:spPr bwMode="auto">
          <a:xfrm>
            <a:off x="4271434" y="2205038"/>
            <a:ext cx="16319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родители</a:t>
            </a:r>
          </a:p>
        </p:txBody>
      </p:sp>
      <p:sp>
        <p:nvSpPr>
          <p:cNvPr id="372753" name="Text Box 17"/>
          <p:cNvSpPr txBox="1">
            <a:spLocks noChangeArrowheads="1"/>
          </p:cNvSpPr>
          <p:nvPr/>
        </p:nvSpPr>
        <p:spPr bwMode="auto">
          <a:xfrm>
            <a:off x="7823200" y="1066801"/>
            <a:ext cx="254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372754" name="Picture 18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1" y="1524000"/>
            <a:ext cx="96943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55" name="AutoShape 19"/>
          <p:cNvSpPr>
            <a:spLocks noChangeArrowheads="1"/>
          </p:cNvSpPr>
          <p:nvPr/>
        </p:nvSpPr>
        <p:spPr bwMode="auto">
          <a:xfrm>
            <a:off x="6807200" y="404814"/>
            <a:ext cx="1727200" cy="890587"/>
          </a:xfrm>
          <a:prstGeom prst="wedgeEllipseCallout">
            <a:avLst>
              <a:gd name="adj1" fmla="val 12380"/>
              <a:gd name="adj2" fmla="val 1018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Как Вы печете печенье?</a:t>
            </a:r>
          </a:p>
        </p:txBody>
      </p:sp>
      <p:sp>
        <p:nvSpPr>
          <p:cNvPr id="372756" name="AutoShape 20"/>
          <p:cNvSpPr>
            <a:spLocks noChangeArrowheads="1"/>
          </p:cNvSpPr>
          <p:nvPr/>
        </p:nvSpPr>
        <p:spPr bwMode="auto">
          <a:xfrm>
            <a:off x="9245600" y="838200"/>
            <a:ext cx="1746251" cy="381000"/>
          </a:xfrm>
          <a:prstGeom prst="wedgeRectCallout">
            <a:avLst>
              <a:gd name="adj1" fmla="val -17032"/>
              <a:gd name="adj2" fmla="val 13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Тебе надо</a:t>
            </a:r>
            <a:r>
              <a:rPr lang="en-US" sz="1400"/>
              <a:t>…</a:t>
            </a:r>
            <a:endParaRPr lang="ru-RU" sz="1400"/>
          </a:p>
        </p:txBody>
      </p:sp>
      <p:sp>
        <p:nvSpPr>
          <p:cNvPr id="372757" name="Text Box 21"/>
          <p:cNvSpPr txBox="1">
            <a:spLocks noChangeArrowheads="1"/>
          </p:cNvSpPr>
          <p:nvPr/>
        </p:nvSpPr>
        <p:spPr bwMode="auto">
          <a:xfrm>
            <a:off x="6479117" y="2362200"/>
            <a:ext cx="205528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обучаемый</a:t>
            </a:r>
          </a:p>
        </p:txBody>
      </p:sp>
      <p:sp>
        <p:nvSpPr>
          <p:cNvPr id="372758" name="Text Box 22"/>
          <p:cNvSpPr txBox="1">
            <a:spLocks noChangeArrowheads="1"/>
          </p:cNvSpPr>
          <p:nvPr/>
        </p:nvSpPr>
        <p:spPr bwMode="auto">
          <a:xfrm>
            <a:off x="8688917" y="2209800"/>
            <a:ext cx="177588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учитель</a:t>
            </a:r>
          </a:p>
        </p:txBody>
      </p:sp>
      <p:pic>
        <p:nvPicPr>
          <p:cNvPr id="372759" name="Picture 23" descr="MCj03964620000[1]"/>
          <p:cNvPicPr preferRelativeResize="0"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245600" y="1447800"/>
            <a:ext cx="65405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60" name="Text Box 24"/>
          <p:cNvSpPr txBox="1">
            <a:spLocks noChangeArrowheads="1"/>
          </p:cNvSpPr>
          <p:nvPr/>
        </p:nvSpPr>
        <p:spPr bwMode="auto">
          <a:xfrm>
            <a:off x="2743200" y="4876801"/>
            <a:ext cx="254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372761" name="Picture 25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5201" y="5334000"/>
            <a:ext cx="96943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62" name="AutoShape 26"/>
          <p:cNvSpPr>
            <a:spLocks noChangeArrowheads="1"/>
          </p:cNvSpPr>
          <p:nvPr/>
        </p:nvSpPr>
        <p:spPr bwMode="auto">
          <a:xfrm>
            <a:off x="1007533" y="4495801"/>
            <a:ext cx="2243667" cy="804863"/>
          </a:xfrm>
          <a:prstGeom prst="wedgeEllipseCallout">
            <a:avLst>
              <a:gd name="adj1" fmla="val 29435"/>
              <a:gd name="adj2" fmla="val 762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Как ты печешь печенье</a:t>
            </a:r>
            <a:r>
              <a:rPr lang="en-US" sz="1400"/>
              <a:t>?</a:t>
            </a:r>
            <a:endParaRPr lang="ru-RU" sz="1400"/>
          </a:p>
        </p:txBody>
      </p:sp>
      <p:sp>
        <p:nvSpPr>
          <p:cNvPr id="372763" name="AutoShape 27"/>
          <p:cNvSpPr>
            <a:spLocks noChangeArrowheads="1"/>
          </p:cNvSpPr>
          <p:nvPr/>
        </p:nvSpPr>
        <p:spPr bwMode="auto">
          <a:xfrm>
            <a:off x="3503084" y="4648200"/>
            <a:ext cx="2209800" cy="381000"/>
          </a:xfrm>
          <a:prstGeom prst="wedgeRectCallout">
            <a:avLst>
              <a:gd name="adj1" fmla="val 6898"/>
              <a:gd name="adj2" fmla="val 14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Тебе надо</a:t>
            </a:r>
            <a:r>
              <a:rPr lang="en-US" sz="1400"/>
              <a:t>…</a:t>
            </a:r>
            <a:endParaRPr lang="ru-RU" sz="1400"/>
          </a:p>
        </p:txBody>
      </p:sp>
      <p:sp>
        <p:nvSpPr>
          <p:cNvPr id="372764" name="Text Box 28"/>
          <p:cNvSpPr txBox="1">
            <a:spLocks noChangeArrowheads="1"/>
          </p:cNvSpPr>
          <p:nvPr/>
        </p:nvSpPr>
        <p:spPr bwMode="auto">
          <a:xfrm>
            <a:off x="1488018" y="6172200"/>
            <a:ext cx="196638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обучаемый</a:t>
            </a:r>
          </a:p>
        </p:txBody>
      </p:sp>
      <p:sp>
        <p:nvSpPr>
          <p:cNvPr id="372765" name="Text Box 29"/>
          <p:cNvSpPr txBox="1">
            <a:spLocks noChangeArrowheads="1"/>
          </p:cNvSpPr>
          <p:nvPr/>
        </p:nvSpPr>
        <p:spPr bwMode="auto">
          <a:xfrm>
            <a:off x="4064000" y="6172200"/>
            <a:ext cx="142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друг</a:t>
            </a:r>
          </a:p>
        </p:txBody>
      </p:sp>
      <p:sp>
        <p:nvSpPr>
          <p:cNvPr id="372766" name="Text Box 30"/>
          <p:cNvSpPr txBox="1">
            <a:spLocks noChangeArrowheads="1"/>
          </p:cNvSpPr>
          <p:nvPr/>
        </p:nvSpPr>
        <p:spPr bwMode="auto">
          <a:xfrm>
            <a:off x="7620000" y="4876801"/>
            <a:ext cx="254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372767" name="Picture 31"/>
          <p:cNvPicPr preferRelativeResize="0"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03385" y="5589588"/>
            <a:ext cx="96943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768" name="AutoShape 32"/>
          <p:cNvSpPr>
            <a:spLocks noChangeArrowheads="1"/>
          </p:cNvSpPr>
          <p:nvPr/>
        </p:nvSpPr>
        <p:spPr bwMode="auto">
          <a:xfrm>
            <a:off x="8784167" y="4648200"/>
            <a:ext cx="1729317" cy="381000"/>
          </a:xfrm>
          <a:prstGeom prst="wedgeRectCallout">
            <a:avLst>
              <a:gd name="adj1" fmla="val -1162"/>
              <a:gd name="adj2" fmla="val 15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Надо взять</a:t>
            </a:r>
            <a:r>
              <a:rPr lang="en-US" sz="1400"/>
              <a:t>…</a:t>
            </a:r>
            <a:endParaRPr lang="ru-RU" sz="1400"/>
          </a:p>
        </p:txBody>
      </p:sp>
      <p:sp>
        <p:nvSpPr>
          <p:cNvPr id="372769" name="Text Box 33"/>
          <p:cNvSpPr txBox="1">
            <a:spLocks noChangeArrowheads="1"/>
          </p:cNvSpPr>
          <p:nvPr/>
        </p:nvSpPr>
        <p:spPr bwMode="auto">
          <a:xfrm>
            <a:off x="7010400" y="6172200"/>
            <a:ext cx="167851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обучаемый</a:t>
            </a:r>
          </a:p>
        </p:txBody>
      </p:sp>
      <p:sp>
        <p:nvSpPr>
          <p:cNvPr id="372770" name="Text Box 34"/>
          <p:cNvSpPr txBox="1">
            <a:spLocks noChangeArrowheads="1"/>
          </p:cNvSpPr>
          <p:nvPr/>
        </p:nvSpPr>
        <p:spPr bwMode="auto">
          <a:xfrm>
            <a:off x="8839201" y="6172200"/>
            <a:ext cx="1962151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/>
              <a:t>компьютер</a:t>
            </a:r>
          </a:p>
        </p:txBody>
      </p:sp>
      <p:sp>
        <p:nvSpPr>
          <p:cNvPr id="372771" name="AutoShape 35"/>
          <p:cNvSpPr>
            <a:spLocks noChangeArrowheads="1"/>
          </p:cNvSpPr>
          <p:nvPr/>
        </p:nvSpPr>
        <p:spPr bwMode="auto">
          <a:xfrm rot="427673">
            <a:off x="6383867" y="4648200"/>
            <a:ext cx="2048933" cy="609600"/>
          </a:xfrm>
          <a:prstGeom prst="wedgeEllipseCallout">
            <a:avLst>
              <a:gd name="adj1" fmla="val -22519"/>
              <a:gd name="adj2" fmla="val 1252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Как печь печенье</a:t>
            </a:r>
            <a:r>
              <a:rPr lang="en-US" sz="1400"/>
              <a:t>?</a:t>
            </a:r>
            <a:endParaRPr lang="ru-RU" sz="1400"/>
          </a:p>
        </p:txBody>
      </p:sp>
      <p:sp>
        <p:nvSpPr>
          <p:cNvPr id="372772" name="AutoShape 36"/>
          <p:cNvSpPr>
            <a:spLocks noChangeArrowheads="1"/>
          </p:cNvSpPr>
          <p:nvPr/>
        </p:nvSpPr>
        <p:spPr bwMode="auto">
          <a:xfrm>
            <a:off x="9264651" y="2349500"/>
            <a:ext cx="2622549" cy="850900"/>
          </a:xfrm>
          <a:prstGeom prst="wedgeEllipseCallout">
            <a:avLst>
              <a:gd name="adj1" fmla="val 10046"/>
              <a:gd name="adj2" fmla="val 660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/>
              <a:t>Теперь я знаю как печь печенье</a:t>
            </a:r>
            <a:r>
              <a:rPr lang="en-US" sz="1400"/>
              <a:t>!</a:t>
            </a:r>
            <a:endParaRPr lang="ru-RU" sz="140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72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72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2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2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7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7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7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42" grpId="0" animBg="1"/>
      <p:bldP spid="372743" grpId="0" animBg="1"/>
      <p:bldP spid="372744" grpId="0" animBg="1"/>
      <p:bldP spid="372745" grpId="0" animBg="1"/>
      <p:bldP spid="372746" grpId="0"/>
      <p:bldP spid="372748" grpId="0" animBg="1"/>
      <p:bldP spid="372748" grpId="1" animBg="1"/>
      <p:bldP spid="372750" grpId="0" animBg="1"/>
      <p:bldP spid="372751" grpId="0"/>
      <p:bldP spid="372752" grpId="0"/>
      <p:bldP spid="372753" grpId="0"/>
      <p:bldP spid="372755" grpId="0" animBg="1"/>
      <p:bldP spid="372755" grpId="1" animBg="1"/>
      <p:bldP spid="372756" grpId="0" animBg="1"/>
      <p:bldP spid="372757" grpId="0"/>
      <p:bldP spid="372758" grpId="0"/>
      <p:bldP spid="372760" grpId="0"/>
      <p:bldP spid="372762" grpId="0" animBg="1"/>
      <p:bldP spid="372762" grpId="1" animBg="1"/>
      <p:bldP spid="372763" grpId="0" animBg="1"/>
      <p:bldP spid="372764" grpId="0"/>
      <p:bldP spid="372765" grpId="0"/>
      <p:bldP spid="372771" grpId="0" animBg="1"/>
      <p:bldP spid="372771" grpId="1" animBg="1"/>
      <p:bldP spid="3727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90847" y="1032135"/>
          <a:ext cx="10945282" cy="4526638"/>
        </p:xfrm>
        <a:graphic>
          <a:graphicData uri="http://schemas.openxmlformats.org/drawingml/2006/table">
            <a:tbl>
              <a:tblPr/>
              <a:tblGrid>
                <a:gridCol w="5517525"/>
                <a:gridCol w="5427757"/>
              </a:tblGrid>
              <a:tr h="587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СДП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 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3258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Формулировка целей и задач урока</a:t>
                      </a: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2351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Развитие рефлексивной компетентности обучающихся</a:t>
                      </a: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314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Использование форм, методов, приемов обучения, степень активности учащихся в учебном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процессе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171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Роль диалоговых форм обучения</a:t>
                      </a: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3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навыков самоконтроля и самооценки 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3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Степень осмысления учебного материала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3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Стиль, тон отношений, задаваемый на уроке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3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431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121920" marR="12192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87bbaf4ffdd6e9a66fb6e7580e9b04650577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6A88272F-1053-4F47-BBDC-CEE1CFE259F5}"/>
  <p:tag name="GENSWF_ADVANCE_TIME" val="108.30"/>
  <p:tag name="ISPRING_SLIDE_INDENT_LEVEL" val="0"/>
  <p:tag name="ISPRING_PRESENTER_ID" val="None"/>
  <p:tag name="ISPRING_PLAYER_LAYOUT_TYPE" val="NoSidebar"/>
</p:tagLst>
</file>

<file path=ppt/theme/theme1.xml><?xml version="1.0" encoding="utf-8"?>
<a:theme xmlns:a="http://schemas.openxmlformats.org/drawingml/2006/main" name="Фокина Л. П. Шаблон презентации - 2">
  <a:themeElements>
    <a:clrScheme name="Другая 1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</TotalTime>
  <Words>3793</Words>
  <Application>Microsoft Office PowerPoint</Application>
  <PresentationFormat>Произвольный</PresentationFormat>
  <Paragraphs>650</Paragraphs>
  <Slides>70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70</vt:i4>
      </vt:variant>
    </vt:vector>
  </HeadingPairs>
  <TitlesOfParts>
    <vt:vector size="72" baseType="lpstr">
      <vt:lpstr>Фокина Л. П. Шаблон презентации - 2</vt:lpstr>
      <vt:lpstr>Тема Office</vt:lpstr>
      <vt:lpstr>Технология построения  урока на основе системно-деятельностного подхода в условиях реализации ФГОС общего образования</vt:lpstr>
      <vt:lpstr>Слайд 2</vt:lpstr>
      <vt:lpstr>Обучение </vt:lpstr>
      <vt:lpstr>Системно-деятельностный подход</vt:lpstr>
      <vt:lpstr>Слайд 5</vt:lpstr>
      <vt:lpstr>Слайд 6</vt:lpstr>
      <vt:lpstr>Структура деятельности</vt:lpstr>
      <vt:lpstr>Слайд 8</vt:lpstr>
      <vt:lpstr>Слайд 9</vt:lpstr>
      <vt:lpstr>Слайд 10</vt:lpstr>
      <vt:lpstr>Слайд 11</vt:lpstr>
      <vt:lpstr>Слайд 12</vt:lpstr>
      <vt:lpstr>ЧЕРТЫ УРОКА В СООТВЕТСТВИИ  С ТРЕБОВАНИЯМИ  ФГОС</vt:lpstr>
      <vt:lpstr> Признаки современного урока</vt:lpstr>
      <vt:lpstr>Дидактические  принципы  современного  урока </vt:lpstr>
      <vt:lpstr>Дидактические  принципы  современного  урока </vt:lpstr>
      <vt:lpstr>Слайд 17</vt:lpstr>
      <vt:lpstr>Слайд 18</vt:lpstr>
      <vt:lpstr>Учебная ситуация </vt:lpstr>
      <vt:lpstr>Цикл образовательной ситуации</vt:lpstr>
      <vt:lpstr>Цикл образовательной ситуации</vt:lpstr>
      <vt:lpstr>Моделирование способов учебных действий</vt:lpstr>
      <vt:lpstr>Моделирование как средство построения  гипотез исследования</vt:lpstr>
      <vt:lpstr>Планирование урока</vt:lpstr>
      <vt:lpstr>Планирование содержания педагогического взаимодействия</vt:lpstr>
      <vt:lpstr>Универсальные учебные действия</vt:lpstr>
      <vt:lpstr>Алгоритм проектирования урока</vt:lpstr>
      <vt:lpstr>Алгоритм проектирования урока</vt:lpstr>
      <vt:lpstr>Цель урока</vt:lpstr>
      <vt:lpstr>Образовательные цели</vt:lpstr>
      <vt:lpstr>Образовательные цели</vt:lpstr>
      <vt:lpstr>Образовательные цели</vt:lpstr>
      <vt:lpstr>Цель урока</vt:lpstr>
      <vt:lpstr>Уровни описания планируемых результатов</vt:lpstr>
      <vt:lpstr>Уровни описания планируемых результатов</vt:lpstr>
      <vt:lpstr>Уровни описания планируемых результатов</vt:lpstr>
      <vt:lpstr>Образовательные цели</vt:lpstr>
      <vt:lpstr>Образовательные цели</vt:lpstr>
      <vt:lpstr>Образовательные цели</vt:lpstr>
      <vt:lpstr>Диагностично поставленная цель</vt:lpstr>
      <vt:lpstr>«Грибы – особое царство природы»</vt:lpstr>
      <vt:lpstr>Алгоритм действий учителя по определению  целей урока</vt:lpstr>
      <vt:lpstr>Алгоритм действий учителя по определению  целей урока</vt:lpstr>
      <vt:lpstr>Алгоритм действий учителя по определению  целей урока</vt:lpstr>
      <vt:lpstr>Алгоритм проектирования урока</vt:lpstr>
      <vt:lpstr>Слайд 46</vt:lpstr>
      <vt:lpstr>Алгоритм проектирования урока</vt:lpstr>
      <vt:lpstr>                      КОНСТРУИРОВАНИЕ  СОДЕРЖАНИЯ   ОБРАЗОВАНИЯ  С  ИСПОЛЬЗОВАНИЕМ  ТРЁХУРОВНЕВОЙ ЗАДАЧИ</vt:lpstr>
      <vt:lpstr>Формирование УУД</vt:lpstr>
      <vt:lpstr>Слайд 50</vt:lpstr>
      <vt:lpstr>Алгоритм проектирования урока</vt:lpstr>
      <vt:lpstr>ОТЛИЧИЯ В СТРУКТУРЕ  УРОКА</vt:lpstr>
      <vt:lpstr>Слайд 53</vt:lpstr>
      <vt:lpstr>Типология уроков  (в системе Эльконина-Давыдова)</vt:lpstr>
      <vt:lpstr>Типология уроков на основе системно-деятельностного подхода (Л.Г. Петерсон)</vt:lpstr>
      <vt:lpstr>Слайд 56</vt:lpstr>
      <vt:lpstr>Алгоритм проектирования урока</vt:lpstr>
      <vt:lpstr>Алгоритм проектирования урока</vt:lpstr>
      <vt:lpstr>Алгоритм проектирования урока</vt:lpstr>
      <vt:lpstr>ОСНОВНЫЕ КОМПОНЕНТЫ СОВРЕМЕННОГО УЧЕБНОГО ЗАНЯТИЯ </vt:lpstr>
      <vt:lpstr>Конструктор урока</vt:lpstr>
      <vt:lpstr>Самоопределение к деятельности и  актуализация ЗУН</vt:lpstr>
      <vt:lpstr>«Открытие» нового знания</vt:lpstr>
      <vt:lpstr>Применение новых знаний по изученному алгоритму.  Творческое применение полученных знаний с переносом на другой язык </vt:lpstr>
      <vt:lpstr>Углубление сформированных компетенций</vt:lpstr>
      <vt:lpstr>Рефлексия: эмоциональная и оценочная</vt:lpstr>
      <vt:lpstr>Структура педагогических технологий</vt:lpstr>
      <vt:lpstr>«Педагогика веры в человека»</vt:lpstr>
      <vt:lpstr>                </vt:lpstr>
      <vt:lpstr>Слайд 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современного урока в условиях реализации ФГОС общего образования</dc:title>
  <dc:creator>Пользователь</dc:creator>
  <cp:lastModifiedBy>завуч</cp:lastModifiedBy>
  <cp:revision>105</cp:revision>
  <dcterms:created xsi:type="dcterms:W3CDTF">2015-02-27T09:40:38Z</dcterms:created>
  <dcterms:modified xsi:type="dcterms:W3CDTF">2015-03-26T07:42:48Z</dcterms:modified>
</cp:coreProperties>
</file>