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4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5" autoAdjust="0"/>
    <p:restoredTop sz="94660"/>
  </p:normalViewPr>
  <p:slideViewPr>
    <p:cSldViewPr>
      <p:cViewPr varScale="1">
        <p:scale>
          <a:sx n="64" d="100"/>
          <a:sy n="64" d="100"/>
        </p:scale>
        <p:origin x="-4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B5FE586-99BC-4A39-BE59-7CAE49D1DD6D}" type="datetimeFigureOut">
              <a:rPr lang="ru-RU" smtClean="0"/>
              <a:t>07.11.2014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99D54FA-02E5-4C03-A444-CD07BB506DE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E586-99BC-4A39-BE59-7CAE49D1DD6D}" type="datetimeFigureOut">
              <a:rPr lang="ru-RU" smtClean="0"/>
              <a:t>07.11.2014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4FA-02E5-4C03-A444-CD07BB506D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E586-99BC-4A39-BE59-7CAE49D1DD6D}" type="datetimeFigureOut">
              <a:rPr lang="ru-RU" smtClean="0"/>
              <a:t>07.11.2014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4FA-02E5-4C03-A444-CD07BB506D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B5FE586-99BC-4A39-BE59-7CAE49D1DD6D}" type="datetimeFigureOut">
              <a:rPr lang="ru-RU" smtClean="0"/>
              <a:t>07.11.2014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99D54FA-02E5-4C03-A444-CD07BB506DE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B5FE586-99BC-4A39-BE59-7CAE49D1DD6D}" type="datetimeFigureOut">
              <a:rPr lang="ru-RU" smtClean="0"/>
              <a:t>07.11.2014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99D54FA-02E5-4C03-A444-CD07BB506DE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E586-99BC-4A39-BE59-7CAE49D1DD6D}" type="datetimeFigureOut">
              <a:rPr lang="ru-RU" smtClean="0"/>
              <a:t>07.11.2014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4FA-02E5-4C03-A444-CD07BB506DE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E586-99BC-4A39-BE59-7CAE49D1DD6D}" type="datetimeFigureOut">
              <a:rPr lang="ru-RU" smtClean="0"/>
              <a:t>07.11.2014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4FA-02E5-4C03-A444-CD07BB506DE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B5FE586-99BC-4A39-BE59-7CAE49D1DD6D}" type="datetimeFigureOut">
              <a:rPr lang="ru-RU" smtClean="0"/>
              <a:t>07.11.2014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9D54FA-02E5-4C03-A444-CD07BB506DE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E586-99BC-4A39-BE59-7CAE49D1DD6D}" type="datetimeFigureOut">
              <a:rPr lang="ru-RU" smtClean="0"/>
              <a:t>07.11.2014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4FA-02E5-4C03-A444-CD07BB506D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B5FE586-99BC-4A39-BE59-7CAE49D1DD6D}" type="datetimeFigureOut">
              <a:rPr lang="ru-RU" smtClean="0"/>
              <a:t>07.11.2014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99D54FA-02E5-4C03-A444-CD07BB506DE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B5FE586-99BC-4A39-BE59-7CAE49D1DD6D}" type="datetimeFigureOut">
              <a:rPr lang="ru-RU" smtClean="0"/>
              <a:t>07.11.2014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9D54FA-02E5-4C03-A444-CD07BB506DE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B5FE586-99BC-4A39-BE59-7CAE49D1DD6D}" type="datetimeFigureOut">
              <a:rPr lang="ru-RU" smtClean="0"/>
              <a:t>07.11.2014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99D54FA-02E5-4C03-A444-CD07BB506DE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i="1" dirty="0" smtClean="0">
                <a:solidFill>
                  <a:srgbClr val="002060"/>
                </a:solidFill>
              </a:rPr>
              <a:t>Универсальные учебные действия 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 стандартах второго поколения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332656"/>
            <a:ext cx="8136904" cy="1252736"/>
          </a:xfrm>
        </p:spPr>
        <p:txBody>
          <a:bodyPr/>
          <a:lstStyle/>
          <a:p>
            <a:r>
              <a:rPr lang="ru-RU" b="1" dirty="0" smtClean="0"/>
              <a:t>Познавательные УУД</a:t>
            </a:r>
            <a:r>
              <a:rPr lang="ru-RU" dirty="0" smtClean="0"/>
              <a:t> включают </a:t>
            </a:r>
            <a:r>
              <a:rPr lang="ru-RU" dirty="0" err="1" smtClean="0"/>
              <a:t>общеучебные</a:t>
            </a:r>
            <a:r>
              <a:rPr lang="ru-RU" dirty="0" smtClean="0"/>
              <a:t>, логические действия, а также действия постановки и решения проблем.</a:t>
            </a:r>
          </a:p>
          <a:p>
            <a:endParaRPr lang="ru-RU" dirty="0"/>
          </a:p>
        </p:txBody>
      </p:sp>
      <p:pic>
        <p:nvPicPr>
          <p:cNvPr id="11266" name="Picture 2" descr="http://900igr.net/datas/informatika/Formirovanie-UUD/0010-010-Poznavatelnye-UU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628799"/>
            <a:ext cx="6768752" cy="50765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91264" cy="621330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err="1" smtClean="0"/>
              <a:t>Общеучебные</a:t>
            </a:r>
            <a:r>
              <a:rPr lang="ru-RU" b="1" dirty="0" smtClean="0"/>
              <a:t> универсальные действия:</a:t>
            </a:r>
          </a:p>
          <a:p>
            <a:pPr lvl="0"/>
            <a:r>
              <a:rPr lang="ru-RU" b="1" dirty="0" smtClean="0"/>
              <a:t>самостоятельное выделение </a:t>
            </a:r>
            <a:r>
              <a:rPr lang="ru-RU" dirty="0" smtClean="0"/>
              <a:t>и формулирование познавательной </a:t>
            </a:r>
            <a:r>
              <a:rPr lang="ru-RU" b="1" dirty="0" smtClean="0"/>
              <a:t>цели</a:t>
            </a:r>
            <a:r>
              <a:rPr lang="ru-RU" dirty="0" smtClean="0"/>
              <a:t>;</a:t>
            </a:r>
          </a:p>
          <a:p>
            <a:pPr lvl="0"/>
            <a:r>
              <a:rPr lang="ru-RU" b="1" dirty="0" smtClean="0"/>
              <a:t>поиск</a:t>
            </a:r>
            <a:r>
              <a:rPr lang="ru-RU" dirty="0" smtClean="0"/>
              <a:t> и выделение необходимой </a:t>
            </a:r>
            <a:r>
              <a:rPr lang="ru-RU" b="1" dirty="0" smtClean="0"/>
              <a:t>информации</a:t>
            </a:r>
            <a:r>
              <a:rPr lang="ru-RU" dirty="0" smtClean="0"/>
              <a:t>; применение методов информационного поиска, в том числе с помощью компьютерных средств;</a:t>
            </a:r>
          </a:p>
          <a:p>
            <a:pPr lvl="0"/>
            <a:r>
              <a:rPr lang="ru-RU" b="1" dirty="0" smtClean="0"/>
              <a:t>структурирование </a:t>
            </a:r>
            <a:r>
              <a:rPr lang="ru-RU" dirty="0" smtClean="0"/>
              <a:t>знаний;</a:t>
            </a:r>
          </a:p>
          <a:p>
            <a:pPr lvl="0"/>
            <a:r>
              <a:rPr lang="ru-RU" dirty="0" smtClean="0"/>
              <a:t>осознанное и произвольное построение речевого </a:t>
            </a:r>
            <a:r>
              <a:rPr lang="ru-RU" b="1" dirty="0" smtClean="0"/>
              <a:t>высказывания</a:t>
            </a:r>
            <a:r>
              <a:rPr lang="ru-RU" dirty="0" smtClean="0"/>
              <a:t> в устной и письменной форме;</a:t>
            </a:r>
          </a:p>
          <a:p>
            <a:pPr lvl="0"/>
            <a:r>
              <a:rPr lang="ru-RU" b="1" dirty="0" smtClean="0"/>
              <a:t>выбор </a:t>
            </a:r>
            <a:r>
              <a:rPr lang="ru-RU" dirty="0" smtClean="0"/>
              <a:t>наиболее эффективных </a:t>
            </a:r>
            <a:r>
              <a:rPr lang="ru-RU" b="1" dirty="0" smtClean="0"/>
              <a:t>способов решения </a:t>
            </a:r>
            <a:r>
              <a:rPr lang="ru-RU" dirty="0" smtClean="0"/>
              <a:t>задач в зависимости от конкретных условий;</a:t>
            </a:r>
          </a:p>
          <a:p>
            <a:pPr lvl="0"/>
            <a:r>
              <a:rPr lang="ru-RU" b="1" dirty="0" smtClean="0"/>
              <a:t>рефлексия</a:t>
            </a:r>
            <a:r>
              <a:rPr lang="ru-RU" dirty="0" smtClean="0"/>
              <a:t> способов и условий действия, контроль и оценка процесса и результатов деятельности;</a:t>
            </a:r>
          </a:p>
          <a:p>
            <a:pPr lvl="0"/>
            <a:r>
              <a:rPr lang="ru-RU" dirty="0" smtClean="0"/>
              <a:t>смысловое чтение; </a:t>
            </a:r>
            <a:r>
              <a:rPr lang="ru-RU" b="1" dirty="0" smtClean="0"/>
              <a:t>понимание</a:t>
            </a:r>
            <a:r>
              <a:rPr lang="ru-RU" dirty="0" smtClean="0"/>
              <a:t> и адекватная оценка языка средств массовой информации;</a:t>
            </a:r>
          </a:p>
          <a:p>
            <a:pPr lvl="0"/>
            <a:r>
              <a:rPr lang="ru-RU" b="1" dirty="0" smtClean="0"/>
              <a:t>постановка</a:t>
            </a:r>
            <a:r>
              <a:rPr lang="ru-RU" dirty="0" smtClean="0"/>
              <a:t> и формулирование </a:t>
            </a:r>
            <a:r>
              <a:rPr lang="ru-RU" b="1" dirty="0" smtClean="0"/>
              <a:t>проблемы</a:t>
            </a:r>
            <a:r>
              <a:rPr lang="ru-RU" dirty="0" smtClean="0"/>
              <a:t>, самостоятельное создание алгоритмов деятельности при решении проблем творческого и поискового характера.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8291264" cy="26208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Особую группу </a:t>
            </a:r>
            <a:r>
              <a:rPr lang="ru-RU" dirty="0" err="1" smtClean="0"/>
              <a:t>общеучебных</a:t>
            </a:r>
            <a:r>
              <a:rPr lang="ru-RU" dirty="0" smtClean="0"/>
              <a:t> универсальных действий составляют </a:t>
            </a:r>
            <a:r>
              <a:rPr lang="ru-RU" b="1" dirty="0" smtClean="0"/>
              <a:t>знаково-символические действия</a:t>
            </a:r>
            <a:r>
              <a:rPr lang="ru-RU" dirty="0" smtClean="0"/>
              <a:t>:</a:t>
            </a:r>
          </a:p>
          <a:p>
            <a:pPr lvl="0"/>
            <a:r>
              <a:rPr lang="ru-RU" dirty="0" smtClean="0"/>
              <a:t>моделирование;</a:t>
            </a:r>
          </a:p>
          <a:p>
            <a:pPr lvl="0"/>
            <a:r>
              <a:rPr lang="ru-RU" dirty="0" smtClean="0"/>
              <a:t>преобразование модели с целью выявления общих законов, определяющих данную предметную область.</a:t>
            </a:r>
          </a:p>
          <a:p>
            <a:endParaRPr lang="ru-RU" dirty="0"/>
          </a:p>
        </p:txBody>
      </p:sp>
      <p:pic>
        <p:nvPicPr>
          <p:cNvPr id="9218" name="Picture 2" descr="http://cl.rushkolnik.ru/tw_files2/urls_82/13/d-12024/img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564904"/>
            <a:ext cx="5256584" cy="3942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19256" cy="4464496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Логические универсальные действия:</a:t>
            </a:r>
            <a:endParaRPr lang="ru-RU" dirty="0" smtClean="0"/>
          </a:p>
          <a:p>
            <a:pPr lvl="0"/>
            <a:r>
              <a:rPr lang="ru-RU" dirty="0" smtClean="0"/>
              <a:t>анализ;</a:t>
            </a:r>
          </a:p>
          <a:p>
            <a:pPr lvl="0"/>
            <a:r>
              <a:rPr lang="ru-RU" dirty="0" smtClean="0"/>
              <a:t>синтез;</a:t>
            </a:r>
          </a:p>
          <a:p>
            <a:pPr lvl="0"/>
            <a:r>
              <a:rPr lang="ru-RU" dirty="0" smtClean="0"/>
              <a:t>сравнение, классификация объектов по выделенным признакам;</a:t>
            </a:r>
          </a:p>
          <a:p>
            <a:pPr lvl="0"/>
            <a:r>
              <a:rPr lang="ru-RU" dirty="0" smtClean="0"/>
              <a:t>подведение под понятие, выведение следствий;</a:t>
            </a:r>
          </a:p>
          <a:p>
            <a:pPr lvl="0"/>
            <a:r>
              <a:rPr lang="ru-RU" dirty="0" smtClean="0"/>
              <a:t>установление причинно-следственных связей;</a:t>
            </a:r>
          </a:p>
          <a:p>
            <a:pPr lvl="0"/>
            <a:r>
              <a:rPr lang="ru-RU" dirty="0" smtClean="0"/>
              <a:t>построение логической цепи рассуждений;</a:t>
            </a:r>
          </a:p>
          <a:p>
            <a:pPr lvl="0"/>
            <a:r>
              <a:rPr lang="ru-RU" dirty="0" smtClean="0"/>
              <a:t>доказательство;</a:t>
            </a:r>
          </a:p>
          <a:p>
            <a:pPr lvl="0"/>
            <a:r>
              <a:rPr lang="ru-RU" dirty="0" smtClean="0"/>
              <a:t>выдвижение гипотез и их обоснование.</a:t>
            </a:r>
          </a:p>
          <a:p>
            <a:endParaRPr lang="ru-RU" dirty="0"/>
          </a:p>
        </p:txBody>
      </p:sp>
      <p:pic>
        <p:nvPicPr>
          <p:cNvPr id="8194" name="Picture 2" descr="http://5psy.ru/images/stories/Articles/2148-ris-2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4077072"/>
            <a:ext cx="1669883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88640"/>
            <a:ext cx="8208912" cy="182880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Постановка и решение проблемы:</a:t>
            </a:r>
            <a:endParaRPr lang="ru-RU" dirty="0" smtClean="0"/>
          </a:p>
          <a:p>
            <a:pPr lvl="0"/>
            <a:r>
              <a:rPr lang="ru-RU" dirty="0" smtClean="0"/>
              <a:t>формулирование проблемы;</a:t>
            </a:r>
          </a:p>
          <a:p>
            <a:pPr lvl="0"/>
            <a:r>
              <a:rPr lang="ru-RU" dirty="0" smtClean="0"/>
              <a:t>самостоятельное создание способов решения проблем творческого и поискового характера.</a:t>
            </a:r>
          </a:p>
          <a:p>
            <a:endParaRPr lang="ru-RU" dirty="0"/>
          </a:p>
        </p:txBody>
      </p:sp>
      <p:pic>
        <p:nvPicPr>
          <p:cNvPr id="7170" name="Picture 2" descr="http://5psy.ru/images/stories/Articles/razvitie-uud-21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36912"/>
            <a:ext cx="7239000" cy="3857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88640"/>
            <a:ext cx="8219256" cy="3196952"/>
          </a:xfrm>
        </p:spPr>
        <p:txBody>
          <a:bodyPr/>
          <a:lstStyle/>
          <a:p>
            <a:r>
              <a:rPr lang="ru-RU" b="1" dirty="0" smtClean="0"/>
              <a:t>Коммуникативные УУД </a:t>
            </a:r>
            <a:r>
              <a:rPr lang="ru-RU" dirty="0" smtClean="0"/>
              <a:t>обеспечивают социальную компетентность и учет позиции других людей, партнера по общению или деятельности, умение слушать и вступать в диалог; участвовать в коллективном обсуждении проблем; интегрироваться в группу сверстников и строить продуктивное взаимодействие и сотрудничество со сверстниками и взрослыми.</a:t>
            </a:r>
            <a:endParaRPr lang="ru-RU" dirty="0"/>
          </a:p>
        </p:txBody>
      </p:sp>
      <p:pic>
        <p:nvPicPr>
          <p:cNvPr id="6146" name="Picture 2" descr="http://www.uchportal.ru/_pu/25/497752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429000"/>
            <a:ext cx="4032448" cy="288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147248" cy="621330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Видами коммуникативных действий являются:</a:t>
            </a:r>
          </a:p>
          <a:p>
            <a:pPr lvl="0"/>
            <a:r>
              <a:rPr lang="ru-RU" b="1" dirty="0" smtClean="0"/>
              <a:t>планирование </a:t>
            </a:r>
            <a:r>
              <a:rPr lang="ru-RU" dirty="0" smtClean="0"/>
              <a:t>учебного сотрудничества с учителем и сверстниками – определение целей, функций участников, способов взаимодействия;</a:t>
            </a:r>
          </a:p>
          <a:p>
            <a:pPr lvl="0"/>
            <a:r>
              <a:rPr lang="ru-RU" b="1" dirty="0" smtClean="0"/>
              <a:t>постановка вопросов </a:t>
            </a:r>
            <a:r>
              <a:rPr lang="ru-RU" dirty="0" smtClean="0"/>
              <a:t>— инициативное сотрудничество в поиске и сборе информации;</a:t>
            </a:r>
          </a:p>
          <a:p>
            <a:pPr lvl="0"/>
            <a:r>
              <a:rPr lang="ru-RU" b="1" dirty="0" smtClean="0"/>
              <a:t>разрешение конфликтов </a:t>
            </a:r>
            <a:r>
              <a:rPr lang="ru-RU" dirty="0" smtClean="0"/>
              <a:t>— выявление, идентификация проблемы, поиск и оценка альтернативных способов разрешение конфликта, принятие решения и его реализация;</a:t>
            </a:r>
          </a:p>
          <a:p>
            <a:pPr lvl="0"/>
            <a:r>
              <a:rPr lang="ru-RU" b="1" dirty="0" smtClean="0"/>
              <a:t>управление поведением партнера </a:t>
            </a:r>
            <a:r>
              <a:rPr lang="ru-RU" dirty="0" smtClean="0"/>
              <a:t>— контроль, коррекция, оценка действий партнера;</a:t>
            </a:r>
          </a:p>
          <a:p>
            <a:pPr lvl="0"/>
            <a:r>
              <a:rPr lang="ru-RU" b="1" dirty="0" smtClean="0"/>
              <a:t>умение</a:t>
            </a:r>
            <a:r>
              <a:rPr lang="ru-RU" dirty="0" smtClean="0"/>
              <a:t> с достаточной полнотой и точностью </a:t>
            </a:r>
            <a:r>
              <a:rPr lang="ru-RU" b="1" dirty="0" smtClean="0"/>
              <a:t>выражать свои мысли </a:t>
            </a:r>
            <a:r>
              <a:rPr lang="ru-RU" dirty="0" smtClean="0"/>
              <a:t>в соответствии с задачами и условиями коммуникации, владение монологической и диалогической формами речи в соответствии с грамматическими и синтаксическими нормами родного языка.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Развитие системы УУД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4608512"/>
          </a:xfrm>
        </p:spPr>
        <p:txBody>
          <a:bodyPr>
            <a:normAutofit/>
          </a:bodyPr>
          <a:lstStyle/>
          <a:p>
            <a:r>
              <a:rPr lang="ru-RU" dirty="0" smtClean="0"/>
              <a:t>в составе личностных, регулятивных, познавательных и коммуникативных действий, определяющих становление психологических способностей личности, осуществляется в рамках нормативно - возрастного развития личностной и познавательной сфер ребенка. Процесс обучения задает содержание и характеристики учебной деятельности ребенка и тем самым определяет зону ближайшего развития указанных УУД — уровень их сформированности, соответствующей нормативной стадии развития и релевантный «высокой норме» развития, и свойства.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1684784"/>
          </a:xfrm>
        </p:spPr>
        <p:txBody>
          <a:bodyPr/>
          <a:lstStyle/>
          <a:p>
            <a:pPr lvl="0"/>
            <a:r>
              <a:rPr lang="ru-RU" dirty="0" smtClean="0"/>
              <a:t>соответствие возрастно-психологическим нормативным требованиям;</a:t>
            </a:r>
          </a:p>
          <a:p>
            <a:pPr lvl="0"/>
            <a:r>
              <a:rPr lang="ru-RU" dirty="0" smtClean="0"/>
              <a:t>соответствие свойств УУД заранее заданным требованиям.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Критериями оценки сформированности УУД у учащихся выступают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3074" name="Picture 2" descr="http://pptonline.ru/upload/pptake.slide/39/83/97/file/convert/398397-001.jpg"/>
          <p:cNvPicPr>
            <a:picLocks noChangeAspect="1" noChangeArrowheads="1"/>
          </p:cNvPicPr>
          <p:nvPr/>
        </p:nvPicPr>
        <p:blipFill>
          <a:blip r:embed="rId2" cstate="print"/>
          <a:srcRect l="61949" t="40599"/>
          <a:stretch>
            <a:fillRect/>
          </a:stretch>
        </p:blipFill>
        <p:spPr bwMode="auto">
          <a:xfrm>
            <a:off x="4355976" y="3140968"/>
            <a:ext cx="2609528" cy="30552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Условия, обеспечивающие развитие </a:t>
            </a:r>
            <a:r>
              <a:rPr lang="ru-RU" b="1" dirty="0" smtClean="0">
                <a:solidFill>
                  <a:srgbClr val="002060"/>
                </a:solidFill>
              </a:rPr>
              <a:t>УУД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91264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Формирование УУД в образовательном процессе определяется тремя следующими взаимодополняющими положениями:</a:t>
            </a:r>
          </a:p>
          <a:p>
            <a:pPr lvl="0"/>
            <a:r>
              <a:rPr lang="ru-RU" dirty="0" smtClean="0"/>
              <a:t>Формирование УУД как цель образовательного процесса определяет его содержание и организацию.</a:t>
            </a:r>
          </a:p>
          <a:p>
            <a:pPr lvl="0"/>
            <a:r>
              <a:rPr lang="ru-RU" dirty="0" smtClean="0"/>
              <a:t>Формирование УУД происходит в контексте усвоения разных предметных дисциплин.</a:t>
            </a:r>
          </a:p>
          <a:p>
            <a:pPr lvl="0"/>
            <a:r>
              <a:rPr lang="ru-RU" dirty="0" smtClean="0"/>
              <a:t>УУД, их свойства и качества определяют эффективность образовательного процесса, в частности усвоение знаний и умений, формирование образа мира и основных видов компетентности учащегося, в том числе социальной и личностной.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7467600" cy="79695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Понятие «универсальные учебные действия»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147248" cy="5349208"/>
          </a:xfrm>
        </p:spPr>
        <p:txBody>
          <a:bodyPr/>
          <a:lstStyle/>
          <a:p>
            <a:pPr algn="just"/>
            <a:r>
              <a:rPr lang="ru-RU" b="1" dirty="0" smtClean="0"/>
              <a:t>Способность обучающегося самостоятельно успешно усваивать новые знания, формировать умения и компетентности, включая самостоятельную организацию этого процесса, т. е. умение учиться, обеспечивается тем, что универсальные учебные действия как обобщённые действия открывают учащимся возможность широкой ориентации как в различных предметных областях, так и в строении самой учебной деятельности, включающей осознание её целевой направленности, ценностно-смысловых и </a:t>
            </a:r>
            <a:r>
              <a:rPr lang="ru-RU" b="1" dirty="0" err="1" smtClean="0"/>
              <a:t>операциональных</a:t>
            </a:r>
            <a:r>
              <a:rPr lang="ru-RU" b="1" dirty="0" smtClean="0"/>
              <a:t> характеристик.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435280" cy="3672408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smtClean="0"/>
              <a:t>Таким образом, достижение умения учиться предполагает полноценное освоение обучающимися всех компонентов учебной деятельности, которые включают: познавательные и учебные мотивы, учебную цель, учебную задачу, учебные действия и операции (ориентировка, преобразование материала, контроль и оценка</a:t>
            </a:r>
            <a:r>
              <a:rPr lang="ru-RU" b="1" dirty="0" smtClean="0"/>
              <a:t>).</a:t>
            </a:r>
          </a:p>
          <a:p>
            <a:pPr algn="just">
              <a:buNone/>
            </a:pPr>
            <a:endParaRPr lang="ru-RU" b="1" dirty="0" smtClean="0"/>
          </a:p>
          <a:p>
            <a:pPr algn="just">
              <a:buNone/>
            </a:pPr>
            <a:r>
              <a:rPr lang="ru-RU" b="1" dirty="0" smtClean="0"/>
              <a:t>Умение </a:t>
            </a:r>
            <a:r>
              <a:rPr lang="ru-RU" b="1" dirty="0" smtClean="0"/>
              <a:t>учиться — существенный фактор повышения эффективности освоения учащимися предметных знаний, формирования умений и компетенций, образа мира и ценностно-смысловых оснований личностного морального выбора.</a:t>
            </a:r>
          </a:p>
          <a:p>
            <a:endParaRPr lang="ru-RU" dirty="0"/>
          </a:p>
        </p:txBody>
      </p:sp>
      <p:sp>
        <p:nvSpPr>
          <p:cNvPr id="17410" name="AutoShape 2" descr="data:image/jpeg;base64,/9j/4AAQSkZJRgABAQAAAQABAAD/2wCEAAkGBxQTEhQUEBIVFRUVFBUXGRcUFxcUGhgUGRQXGBcYFhYYHSggGRolHRUUITEiJykrLi4uFx81ODMsNygtLisBCgoKDg0OGxAQGywmICQsLCwsLCwsLywsLCwsLCwsLCwsLCwsLCwsLCwsLCwsLCwsLCwsLCwsLCwsLCwsLCwsLP/AABEIAMMBAwMBEQACEQEDEQH/xAAbAAEAAgMBAQAAAAAAAAAAAAAAAQUCAwQGB//EAEUQAAICAQIDBQQFCQYEBwAAAAECAAMRBBIFITEGEyJBUTJhcYEUI0JSkRUzYnKSobHB0QdDU4LC0hY0c+EXRFVjZJOy/8QAGgEBAAMBAQEAAAAAAAAAAAAAAAEDBAIFBv/EADQRAQACAQIEAwcDBAEFAAAAAAABAgMEERIhMUETFFEFIjJhcYGRI1KhM0JiscEVJDTh8P/aAAwDAQACEQMRAD8A+4wEBAQEBAQEBAQEBAQIhADEp6JgICAgICAgICAgICAgICAgICAgICAgICAgICAgICAgU/aRbDV9UWDb19nOcE48po0tqRk9+N4atHbHGTe/OHHwfUmg91qCwZjydmLK3wJ6H3S3PjjJHHj6enddqMcZffx9I7R1eiUzDs89lJCAgICAgICAgICAgICAgICAgICAgICAgICAgICAgQRA0arSrYpWxQwPkZ1S80nih3jyWx2i1J2lTg26Trmyj8XrH+pZq2rn+Vv4ls9zUfK38SudLqVsUMjBgfMTLak1naWK+O1J2tybszlymAgICAgICAgICAgICAgICAgICAgICAgICAgICAgRAgrApdVwx6mNml5E82rPst8PRpqrmreOHJ+Wymet44Mv5dvDOJraDjIYe0h6qfeJVlwzin5T3U58FsU/Ke7uzKlKYCAgICAgICAgICAgICAgICAgICAgICAgICAgICAgQYFZxPhe8h6zstXow8/c3qJfizcEcM84lpw6iaRw2jes9f8A0x4bxPc3d3DZaPLyYeqnzEZcHDHFXnVObT8MceOd6rXMoZUwEBAQEBAQEBAQEBAQEBAQEBAQEBAQEBAQEBAQEBAgwOHiXDluGDyYc1Ycip9QZZiyzjneOnouw5rY53jnHo5eH8QZW7nUcn+y3lYPd7/dLMmKto46dP8AS7LhraviYunf5LiZ2NMBAQEBAQEBAQEBAQEBAQEBAQEBAQEBAQEBAQEBAQEDj4joFtXa3yI6qfIgzvHeaTusxZbY7bx9/m4eG61kfuNR7Q9h/J1/3S7Lji0eJT8ejRmxVtXxcfT09FyJmY0wEBAQEBAQEBAQEBAQEBAQEBAQEBAQMSZCNzMlO0sGuUdWA+JEnhmeyYraezA6yv8AxF/aEngt6J8O/ofTK/8AEX9oRwW9E+Hf0Zrep6MD8xImtoRNLR2ZgyHJmRvHqEdDZx8T0C3JtPIjmrDqp9RLcWWcU79l2HNOK3FH3c/CNexJqu5Wp1/SXyYSzNjiNr16Ss1GKKxGSnwytQZn5MqYCAgICAgICAgICAgRmBMBmAgRmBOYGJaDmrtTxypTtBLt92sbj+7kJfTTZLc55R6y000uS0bzyj5tH0zVWfm6VrHracn9kTrgw0+K2/0d+Hgp8Vpn6I/Jt7/nNSw91ahf39Y8bHHw1/J5jDX4aflI7O1H22sf9Zz/ACkebt2iPwjzt+0R+GxezemH90PmT/WPNZfVE63N6sxwDT/4KyPM5f3I85m/cfkDT/4Kx5rL+483m/cwbs5pj/dD5E/1kxqsvqmNZmj+5gezlQ9g2J+q5EnzeTvtLrz2TvtP2Y/ku5fzeqf4WAPHjUt8VDx8dvipH2Z95aGAY5K4yF5Z+E+Vy59ROrmu3KPT0RNcc13jk6U4iucPlD+l0/Gevi1mLJyiefpPJTOG3WHPxnSFgLavzlfNcfaXzU+oM9HBfb3bdJW6bJEW4L9J5OzhusFtauvQ+XofMSvLjnHbhlTmxTivNJdc4VkBAQEBAQEBAQECu46rmod1nd3tPTJ5d8m7IHPGM592YFHTfqawqotuQF8LIXDuWbv3a0jljG5QMA8uRzgBxJxjiA2M1LsqGoOop52Yru75l5+HLCoj0wB9qBuXieuChCFNv0e207VH5ysOuzZzIDM1DKeeRv8AQZDddxDX94yd3t8aHKqbECB6w4VyqlmYOfLlhj9mBzvxTXd3USlgsIBZRV4eS1kjIRiSdznHhwQRkY5hlxfiWq05bDvZu1HdVg1p7B0pcP4VBIFhx/lA6kzumOb9FmPFbJO0fdV128RvI74Ntyn1e1qxztqU73FfTabSSC2MHkMTuuSMc8uaymWMU+7HP1WOg1mpqFiDSgHbYVKK/hYG3bgmsK48KdWDHI5c5Xe9rz70qr5b3ne0rbgWq1TX2LeoCDfgbWGMPhMMUCnK8z4m5+nScuHoMQGIEwEBAQECMQjZGwdfOc8Eb7xHN1vLC2hW9oZlWXTY8ke9Ca3tXpLhbRNWc0ty81PQ/KZZxZsHOk8UR2ld4lbxtaFfwi3ZqXrxhbBvA9G+0J6tNRXU4Iv3jlLTqK8eGt+sxyeiEqecmSEBAQEBAQEBAQEBAQMBUoJYKMnGTgZOOmT54gZwIIgUOjr73VWu3MVEIg9OWSfjNV54MUVju3ZZ8LBWtf7ucr4CZWExAQGYDMCcwIzAZgMwGYDMCYCBBkDzfaU7LtO46livy5D+c0Y8NsuHJSvKdt9/nD09D72O9Z6bbrvSajdkNyYdf6zyNFqpy70vG1o6/NgyU25x0dOZ6CtMBAQEBAQEBAQEBAQEBAQPPu/0fUsW5V348XktgGMH4zXEeNijbrVv28bDER1r2XytMjBtsnMiZ25jTbqVHVh/GZMmuwU5WtDuMdpavpmfZRj8sSj/AKhvypS0/wCk+H6yd5YeiAfEyfH1Vvhxx908OPvKfrfRP3xvrp/abY/mYt9U/fHDrfWD9P5oY2gZJTA+MiY1kd6n6fza6dQ7eyUPwzIi+t/xk/T+bZ3tg6oD8DOvH1Nfipv9zhp2lqPExnaR4h1GRkCcz7R4eV6WhPg7893TXq1P2vx5S/HrsGTlFtpcTjmG8GbImJjeHDF3AHPp6yYjciN+Tyhc6vVqV/NVHr6+f7zj8J6f/j4PnZ7EbabTTE/FbsvruVqkefIz5HU/pa2lq93nU97HLvE9tnhMJICAgICAgICAgIHFr+KVU475wmQx559lcbjy8hkc/fA7MwGYDMDTqaFsUq4DA+Rk1tNZ3h1W9qTvHVRot1JK0Hvqx9huq+4N5/CR53BntNIiYt6x0+7f+jljfJ7stmm4nW523OyN9xsp/HrMtvZOa3vZLzaPSOji+C9edI3j1W9NSD2QPiOf751j0uPHyrX+GS1rTPNul8fJwykhAQODjeneyl1rOGIGPkwOPniV5azau0OqTtKn4Y9xdO/wgrBGD1ORgdOo/pMeKLUt7y681291cWawnHdIXz5nwqPeSf5TXxzPSFEVjq0aXhAFhtdtzk55cl/Dz6DrOYwRxcU83U35bO+2pT7QHzi+mx5PiqiLWjopOKcSSlT3L7rB0QEsPnjOJGL2Pfji1LcMfPo2Uw5Mkb3rtHq8kO0htwdXbYtD896VHuzjkVUgE/jme/4dMMfpxE2d1z4MP9ON59Ze74HdpzWBpXRlH3CCf83nn4zzc85Jtvdiy5b5LcVp5syd9vLov8Z87a0anWxw9KrI9zHt6rAT3GdMkICAgICAgICAgIFLxvhVlxfaVAOlvpBJOd9pr5kAeyO79fOBwJ2atNpsa7BFlzLtydqtqEtrBU8j0sDdPaAHTMDSvZW/bz1JB3s3hzt56Vqs4xkNubPI4x74G4dnrMqdtIXcx7vc+yrPdeKogAlvq2P2fbPPrkNXEOzRVXNLLVk3c6wFO2xQqKfCfCDk49/KZtXlnHim0OqRxTzNL2d1IRk74KhsdlIYsRudmBHgG0qG6ZbPLmMc7MNK1rE17lpnd38E4AK63S5Vbc2QM7wMKBkeBcE4ycD5nrL65LV5wmuS9J3rLa3AVXnTZZV7lYkfsmXRqZmPeiJafOWn+pWLA0+rT2ba7B+mpU/iJPFgt1iY+hx6a3xRMfQOs1S+1p1b9R/5ER4eGelpPC09ulp+5+WbB7Wlt+WGk+XrPS8Hlaz0vB+Xv/j3/sf95Plf8o/J5P8Azr+UNx/H/l7/ANj/ALyPLf5Qnyf+cKn8pW94zGl/rAAoI2kKpzgZ68v4zNbSV4t5vC2NNj2/qQt/pupPs6YL+vYP5TR4WCOt/wAQpnFgjrff6Qg1axutlVY/RBY/vjiwV6RMkW01e0ykcCDc7rrLPcW2r+AidTMfBWIJ1cx/TrELDS6GusYrRV+A/nKbZL25zLPfLkv8UsNPw2qus111qqEsdoHLLHJOPiZVl3yRMW/LiNoecfs9p96vXWa7lf2qWNe4A/aC8iDPFj2vnjDOnid7b7fZojDHFvLYOMvpb+71dYWq1gK70JI3HotufZOfPpz+c9bQ+z64sPu87f3KcmTil6sGXOEwEBAQEBAQEBAQEBAQEBAwtQMCD5yrLjjJWaz3TE7Tu5EtNfhfp5MP5zzsee+l/Ty78PaVs1i/OHWjg8wcz0qZa3jesqpiY6uHinGqNOM32onoCeZ+CjmfkJfjxXv8MOd4U3/FNtv/ACeivtHk9gFCfIvzI+Uv8vFf6loj6czdIXilnVtLQPcr3MPmSFnP6EesnNJ7P6xvb4nZ8K6q0/rEZ8UdKQbSxPZO0+1xLVn/ADKP9MnzFe1INmhOwxGca/Vczu9pevr7PWPHr+yDaTV9mLRg/lHUkg8twV8csHHL0ld9RjjrjhMRMs9PoeIAZr19dh81upA5+YypBH4Sa5sN/wC3b6Imstv5Q4lX+d0lN49dPZsP7Nh/nOuDBbpbb6nNs03bOjds1As0z/d1CFB8n9n98TpbxHFXnH/3Y39XoEuUqGDAqehBBB+BmW9opzty+qYjfo5LtWWO2vmT5+k8bUa+2X9LTxvvy39GiuLh96zdpNIE959f6TVotBXBG887erjJkm3Lsre2laHQ6nvcbRS5GfJgpKY9+7E9bTzMZI2Uy6ezTMdLpzZncaa85652jrOc20XnYhZzhJAQEBAQEBAQNWpvCIzt7KqWPnyAyf4QOPTcYrfdklCoUkWqauT5Cnx45Eqw+IMDqGsQtsDpuH2dw3dM9M56ZgYflCrJHe15A3Eb15L1yefTmOcCE4lUSALqyT0AdST8BmBmNdX4cWJ4uS+JfEenh584GS6hSQAy8+nMc+vT16H8DAhtQmQCy5JIAyOZHUAeZE5msWjaeZvs80nEHv1LV6NQKqm23XEnBfHNKwOpHmZTf2VjpWLxbht2iHcZe0w7NL2crqsaxKkd2Od9hZ2+TOTiU+Jrq12i0Wj8Ot6StBqWHtVn5c5V53JX48c/Y4InpKfpy+eR8ROo9pYe8TH2PCt2ZDWp94SyPaGnn+5z4dmX0pPvCdec0/7oR4dj6Un3h+Mec0/7oTwW9HKNSpsJJ9nAHpz64lPnsHF8SfDts123qHDoevtDBwR5H4yq3tHDE7xEz9HVcc93SNUT7NbH48p3GuyWjemOZR4cd5hq1Oma1StiIVPUMA/7jyk1nW2nes8Efyfpx81TruBPVUBoSiFDu7tkGx/UHHNfiJdTR4724tRM2n5uL5dq71hV9ke2L6u/Ya6alCnwlm7wnH2RgA485fSlK9K7PNwa2+a/DL29toVSzEBQMkk4AHqTLIiZnaHoPG22NxS0KgI0Nbgsx5fSHU8lX9AeZm3aMEc/i/0jq9oq4GBMfVLKAgICAgICAgIGjX6fvKrK843oy5643KRnHn1gUvEeytbooqwjKwYlu8YNhGTDYdWIAdsDdjJ+MDVrezpFBqqzvaxSHXaprGwIWJbO4BQwxzJ3fOBlf2WDFjvUbnZhhD4VxSqBTuzuUUKQem45xyxAmvsqoXbvJ+r1KZwC2L7hZnJ6lcY9+YGh+zdhtDF6sMGLla8YO6kgUrvzWcU53Etz54gYWdjiO7Nd5VkCc271slVvXlttUoPr+gOPD55gbLeyWXDm7cdwZtwbPKw2ArsdQGyeZII5DAHmQx/s6sA0pqPK2q2xbF895cnJ+II5zTqvj37THIiXqczKnohmHny+PKSTy6qXXdrNHUcPqEJ+6mbDn4IDOJis9We+rxU5cThPbCtvzek1Vn6tBAPzbErnFjnrWHE630rb8Mf+Jj/6Zq//AK1/3Tny+L9v8Hnb/slB7TkdeG6sfCtT/qjy+L9sfg89f9tnFqO2NC21s1V9Q5q/eVMBjHLpnmD6SucWGJ3iIdxr46XiY+z0Wj49pbxiq+tsjpkKf2TgzRtWI5LKailp6tfDuN1nCFssCR5ZyPX8JTiyxvs0TSJjeF2rZmqOfNXuGNx8i4gmjXV6pKlfICCkUZZ/pIJZmQ+QBIB8p6E6a04a78mO+nx7cuS54JpbtfY1XErGH0fZnTqNm/IBV7GB8XwH7pXOamPlj6+rvDfe0457PoVFKooVAFVRgADAA9AJkmZmebTDZAQEBAQEBAQEBAQEBAQEBAQIMiY3HnuM9nmaz6RpLO51GME4ylqj7Nq+fx6iaMeaIjgvG8f6RMPPcQ/tAsq3VPQq6hCFdt+6lc/aJA3fKJ08T8Ft/l3Z75rTvGPnLt4ZwWvWDfqtadVnn3db7Kh7tinJ+cpnFavxQrjS8XPJbf5dHptDwiikYqprT9VQD8zjJnPKGimKlY2iIdwkrdvQgadYhZGCnDFSAfQ45GcX+FNZ5vmN+dx34LbjkkAnOefMzy7TO7dWtdnO/D67Dh61PvwAfxHOPEmFN9FgydaurgvDNQtm7RuGFeW7u8+HHTAfqCfw5TRg9+ejFm0+XD/TtvHpL0mm7f6bYe/3V2qdrVY3ncPuFeTD38p6tNPe0b7bIw5LZI6c0m7Wa4YrB0mnYe2SDc6/oqOSA+uczvhx4ue+8/w7neJ2lc8G7P6fSjFFQU45sfEx+LHn8pVkzXydZTtEKfh7d5xa96/Zq0y1Ow6G0sGA+IEp7sdPe1EzHTZ60TpshMJICAgICAgICAgcPE9cau7CpvayzYoyF57HfJJ9yGBzaXj1Zwtn1b72TbzcAhygLMowoZhgE4yeXWBmOP0eL6wDYrs25WXCpt3HBAyPGp9+eWYC3tBQpcM7AoVBHd25O5to2jb4/Fy8OYEDtBQduGY713Liu07vCWwMLzbaCdvXl0gRX2i0524sI3nC7q7FzzAz4lGFyQNx5Z5ZgZ0cdod9gs8W4rhldckd5nBYAEfVWcxy8JgbLOMUggGwAlimOftB1Qjp950Hzgc/GeN11JZl/GqnAAZjnaWBwoPLoSeg84no4vvFZmOuzzvZShF0mluUgmxmNzdSzWEht3rhtsy5o2rvE81WhrHh7956/VaajslpLSS1AVwfbrJrb1ByuPX901aXWZeHbf8ALRaObzfF9RXpG7ujiWra3yoVRqj8MbeXzM0+Yp/fSJ/hrxez82SOKeUes9GfDNXxtzyrQL5HUKiEj3qjZERfBPWsozafHj6ZIn6RK3f8seX0H8Lf90n/ALb5svfkouI8e4j4q2OlPkTWLB8QGLfymfJl0fSZsuritPR5TVa/VJ7dQA+8ql/nyaVRXRdY4p/h6OLS5bxtGSv0dPD3a4Epqh6EIgBHxDcxOLZtPTnXFv8AWVWXR58fx/w9j2e7GVW179S11m4nws5ClR0yFx75qxaqdvdrEPPvG0qX+0Lsqgu0S6VErFrGraBy3ZDBmA5kYzk+6c5Ml7/FL1PZutwaWlovtv29efo9DwXtINNt0uvpXSsieBlz3Lqo/u28vgZxvsza3HjiJzUvvWeu/X7s7uN6jW/V8PQ11Hk2qsBXl590p5k+/wDhI33eHObJm93Fyj1eh4DwevS1CqoHrksebMx6sx8yZ1EbNWLFGOu0LGFqYCAgICAgICAgIHPqdIHNZOc1vvXH3tjpz92HaBwNwCvcW3ONzBmAIw5FjWKG5ZwGZiMEdcHIgc9nZKht3eAvuWwEvtYjeEBYZHtgIoDHn1yTAxs7I0kuSz5sbccituYs7wZ3Id2D97PI/CBt0/ZelLa7VL5qxtBKkDFbV/dyBtZvCCBk5xAyu7N1N3ZOc1gAEhGJUNuwSynHPzXB98DVqeydL7dzOSvPJ2Nk5uJJVkK5Jvs8vTGMQIv7IadvskHJ8XhZj463AYsp3gGpeTZ84CzslQVA58uhIRseuAylRn3AYwMYgUfEeEX6MW/RUN2msyxpHt1PnO6rPtLnniV5K71lhmt9PbevOvdX63tI2uur0uksalLFHfWey/n9WgPQ8sE++ZqzOOOT29FqNLGPxbzvbtWf+Xqez/DadKGr09XiUjexxuYkZBZjzJInWPUcucONRqL5p3vP0jtC/rfIB9RNMWiY3Zdnl+0PHc5rqPLozD+A/rMefP2q0Y8U9ZeZZZi5y18ohZ6LgVliF+gAJGerfD+s0VwTMbqZzbSor+zhvYNSpS0dLFGMfr+REnHFt+Ftx+0PDjhtO9e6+4F2z2VdxbUz6qpjV3dA3izb0dSOQUjGZvrtEcnja/Pgpk3wzxcXaOzX+Q+JX6kai16qMLhP701A9Qq4xvx1JMbW33eTOHUXvx2nb/hajsLS4Y6qy3UWMpG+xz4c+aKOS4nXDDZhwRS0Xn3pj16fg7E6uxWu0Wobc+lKhXP26WHgJ94xgxvtyexrMWPaubHG0W7ek93rBJYEwEBAQEBAQEBAQEBAQEBAQEBAQEDFhExuQ+N6zh1Y12rptUZ7wWIeYOxlB8JHof4TDnmazyerqdDhz6bHk4e3Pbqs+C6G1bNtGssq3D7YFoJHMAhvnKa5Inq8e+hyUrvjvP0nm3a3iOuUNUt9Ni59rYyE+ZAwek78eu2zmuDWRziY/CrT6WxCrXUx9xb+ErrWlp5TzWzk1lesQvNFwLiKkN3Wlz/7jOwB+C45zVXT7M9s+sty2iF19A4m/t6uir/pVF//ANmaYry2hVOPUT1tEfZB7HCznq9VqNR6qWFafsIP5xFYhPlOP+paZcHY2iv6frG0qBaK0qoG32WsXm+PUjpmTERu9rNgpg02Om0Raef27PcyZYIU3H+0lGlH1j5c+zUnisc+QCj+J5Q1YNHlzztEbR3mejg7IcNu7y/V6pdluoK4r/w6l9lT+lzyYhdrc1OGuHHO8V7+svVQwEBAQEBAQEBAQEBAQEBAQEBAQEBAxsOBmB8+1ehTidm4YovrrDJZW5dl8ZUpchRcHOQVBPQj412xxZt0mutgjhmN4nrCp1zXaRdut07cj/zFPjrI89y9UmbLpo25PQrixZ7b4LbTPaW7hOor1DBara/iWAx8jzmeuCZlVnwZcUc6y9/wjhddI8OCx6scZ+XoJvx4a0h5d7Wt1d9lyqMsyge8gS5zFbT0hQ8U7a6KgHfqEZh9mv6xvwXp85EzENeD2bqc0+7R4biPb5tYTVWzaak8mNam3UOvoqqMJn1zI3etT2XXT+9O1rek8oj6r/g3Erq6lp4dwu0IPt6llpBJ6sw5sxMlizYcdrzfPljf0rG7sPB+I6j/AJnWLQh6ppF8WP8AqvzB+EKvH0uL+nTefW3T8LXgvZXTaY7q682HrbYTZYf8zcx8oiNmfNq8mXlM8vSOi7AksyYCAgICAgICAgICAgICAgICAgICAgYuuQR0+EDj0XC66tuwEbU2DmT4d2459STzJ88mB1vWCCDzB6g84kjlzU+v7J6O787pqifXaFP4riRs001menS0qz/w40HlU49y22AfhmNoX/8AVNR6x+IZV/2dcPByaC367u38TG0E+09TPf8AiHZR2L0KHK6SrP6S7sfAHkI2hXf2hqbRtN5XNGkRBhFVR6KoH8JLLa9rdZbsQ5MQJgICAgICAgICAgICAgICAgICAgICAgICAgICAgICAgICAgICAgICAgICAgICAgICAgICAgICAgICAgICAgICAgICAgICAgICAgICAgICAg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2" name="AutoShape 4" descr="data:image/jpeg;base64,/9j/4AAQSkZJRgABAQAAAQABAAD/2wCEAAkGBxQTEhQUEBIVFRUVFBUXGRcUFxcUGhgUGRQXGBcYFhYYHSggGRolHRUUITEiJykrLi4uFx81ODMsNygtLisBCgoKDg0OGxAQGywmICQsLCwsLCwsLywsLCwsLCwsLCwsLCwsLCwsLCwsLCwsLCwsLCwsLCwsLCwsLCwsLCwsLP/AABEIAMMBAwMBEQACEQEDEQH/xAAbAAEAAgMBAQAAAAAAAAAAAAAAAQUCAwQGB//EAEUQAAICAQIDBQQFCQYEBwAAAAECAAMRBBIFITEGEyJBUTJhcYEUI0JSkRUzYnKSobHB0QdDU4LC0hY0c+EXRFVjZJOy/8QAGgEBAAMBAQEAAAAAAAAAAAAAAAEDBAIFBv/EADQRAQACAQIEAwcDBAEFAAAAAAABAgMEERIhMUETFFEFIjJhcYGRI1KhM0JiscEVJDTh8P/aAAwDAQACEQMRAD8A+4wEBAQEBAQEBAQEBAQIhADEp6JgICAgICAgICAgICAgICAgICAgICAgICAgICAgICAgU/aRbDV9UWDb19nOcE48po0tqRk9+N4atHbHGTe/OHHwfUmg91qCwZjydmLK3wJ6H3S3PjjJHHj6enddqMcZffx9I7R1eiUzDs89lJCAgICAgICAgICAgICAgICAgICAgICAgICAgICAgQRA0arSrYpWxQwPkZ1S80nih3jyWx2i1J2lTg26Trmyj8XrH+pZq2rn+Vv4ls9zUfK38SudLqVsUMjBgfMTLak1naWK+O1J2tybszlymAgICAgICAgICAgICAgICAgICAgICAgICAgICAgRAgrApdVwx6mNml5E82rPst8PRpqrmreOHJ+Wymet44Mv5dvDOJraDjIYe0h6qfeJVlwzin5T3U58FsU/Ke7uzKlKYCAgICAgICAgICAgICAgICAgICAgICAgICAgICAgQYFZxPhe8h6zstXow8/c3qJfizcEcM84lpw6iaRw2jes9f8A0x4bxPc3d3DZaPLyYeqnzEZcHDHFXnVObT8MceOd6rXMoZUwEBAQEBAQEBAQEBAQEBAQEBAQEBAQEBAQEBAQEBAgwOHiXDluGDyYc1Ycip9QZZiyzjneOnouw5rY53jnHo5eH8QZW7nUcn+y3lYPd7/dLMmKto46dP8AS7LhraviYunf5LiZ2NMBAQEBAQEBAQEBAQEBAQEBAQEBAQEBAQEBAQEBAQEDj4joFtXa3yI6qfIgzvHeaTusxZbY7bx9/m4eG61kfuNR7Q9h/J1/3S7Lji0eJT8ejRmxVtXxcfT09FyJmY0wEBAQEBAQEBAQEBAQEBAQEBAQEBAQMSZCNzMlO0sGuUdWA+JEnhmeyYraezA6yv8AxF/aEngt6J8O/ofTK/8AEX9oRwW9E+Hf0Zrep6MD8xImtoRNLR2ZgyHJmRvHqEdDZx8T0C3JtPIjmrDqp9RLcWWcU79l2HNOK3FH3c/CNexJqu5Wp1/SXyYSzNjiNr16Ss1GKKxGSnwytQZn5MqYCAgICAgICAgICAgRmBMBmAgRmBOYGJaDmrtTxypTtBLt92sbj+7kJfTTZLc55R6y000uS0bzyj5tH0zVWfm6VrHracn9kTrgw0+K2/0d+Hgp8Vpn6I/Jt7/nNSw91ahf39Y8bHHw1/J5jDX4aflI7O1H22sf9Zz/ACkebt2iPwjzt+0R+GxezemH90PmT/WPNZfVE63N6sxwDT/4KyPM5f3I85m/cfkDT/4Kx5rL+483m/cwbs5pj/dD5E/1kxqsvqmNZmj+5gezlQ9g2J+q5EnzeTvtLrz2TvtP2Y/ku5fzeqf4WAPHjUt8VDx8dvipH2Z95aGAY5K4yF5Z+E+Vy59ROrmu3KPT0RNcc13jk6U4iucPlD+l0/Gevi1mLJyiefpPJTOG3WHPxnSFgLavzlfNcfaXzU+oM9HBfb3bdJW6bJEW4L9J5OzhusFtauvQ+XofMSvLjnHbhlTmxTivNJdc4VkBAQEBAQEBAQECu46rmod1nd3tPTJ5d8m7IHPGM592YFHTfqawqotuQF8LIXDuWbv3a0jljG5QMA8uRzgBxJxjiA2M1LsqGoOop52Yru75l5+HLCoj0wB9qBuXieuChCFNv0e207VH5ysOuzZzIDM1DKeeRv8AQZDddxDX94yd3t8aHKqbECB6w4VyqlmYOfLlhj9mBzvxTXd3USlgsIBZRV4eS1kjIRiSdznHhwQRkY5hlxfiWq05bDvZu1HdVg1p7B0pcP4VBIFhx/lA6kzumOb9FmPFbJO0fdV128RvI74Ntyn1e1qxztqU73FfTabSSC2MHkMTuuSMc8uaymWMU+7HP1WOg1mpqFiDSgHbYVKK/hYG3bgmsK48KdWDHI5c5Xe9rz70qr5b3ne0rbgWq1TX2LeoCDfgbWGMPhMMUCnK8z4m5+nScuHoMQGIEwEBAQECMQjZGwdfOc8Eb7xHN1vLC2hW9oZlWXTY8ke9Ca3tXpLhbRNWc0ty81PQ/KZZxZsHOk8UR2ld4lbxtaFfwi3ZqXrxhbBvA9G+0J6tNRXU4Iv3jlLTqK8eGt+sxyeiEqecmSEBAQEBAQEBAQEBAQMBUoJYKMnGTgZOOmT54gZwIIgUOjr73VWu3MVEIg9OWSfjNV54MUVju3ZZ8LBWtf7ucr4CZWExAQGYDMCcwIzAZgMwGYDMCYCBBkDzfaU7LtO46livy5D+c0Y8NsuHJSvKdt9/nD09D72O9Z6bbrvSajdkNyYdf6zyNFqpy70vG1o6/NgyU25x0dOZ6CtMBAQEBAQEBAQEBAQEBAQPPu/0fUsW5V348XktgGMH4zXEeNijbrVv28bDER1r2XytMjBtsnMiZ25jTbqVHVh/GZMmuwU5WtDuMdpavpmfZRj8sSj/AKhvypS0/wCk+H6yd5YeiAfEyfH1Vvhxx908OPvKfrfRP3xvrp/abY/mYt9U/fHDrfWD9P5oY2gZJTA+MiY1kd6n6fza6dQ7eyUPwzIi+t/xk/T+bZ3tg6oD8DOvH1Nfipv9zhp2lqPExnaR4h1GRkCcz7R4eV6WhPg7893TXq1P2vx5S/HrsGTlFtpcTjmG8GbImJjeHDF3AHPp6yYjciN+Tyhc6vVqV/NVHr6+f7zj8J6f/j4PnZ7EbabTTE/FbsvruVqkefIz5HU/pa2lq93nU97HLvE9tnhMJICAgICAgICAgIHFr+KVU475wmQx559lcbjy8hkc/fA7MwGYDMDTqaFsUq4DA+Rk1tNZ3h1W9qTvHVRot1JK0Hvqx9huq+4N5/CR53BntNIiYt6x0+7f+jljfJ7stmm4nW523OyN9xsp/HrMtvZOa3vZLzaPSOji+C9edI3j1W9NSD2QPiOf751j0uPHyrX+GS1rTPNul8fJwykhAQODjeneyl1rOGIGPkwOPniV5azau0OqTtKn4Y9xdO/wgrBGD1ORgdOo/pMeKLUt7y681291cWawnHdIXz5nwqPeSf5TXxzPSFEVjq0aXhAFhtdtzk55cl/Dz6DrOYwRxcU83U35bO+2pT7QHzi+mx5PiqiLWjopOKcSSlT3L7rB0QEsPnjOJGL2Pfji1LcMfPo2Uw5Mkb3rtHq8kO0htwdXbYtD896VHuzjkVUgE/jme/4dMMfpxE2d1z4MP9ON59Ze74HdpzWBpXRlH3CCf83nn4zzc85Jtvdiy5b5LcVp5syd9vLov8Z87a0anWxw9KrI9zHt6rAT3GdMkICAgICAgICAgIFLxvhVlxfaVAOlvpBJOd9pr5kAeyO79fOBwJ2atNpsa7BFlzLtydqtqEtrBU8j0sDdPaAHTMDSvZW/bz1JB3s3hzt56Vqs4xkNubPI4x74G4dnrMqdtIXcx7vc+yrPdeKogAlvq2P2fbPPrkNXEOzRVXNLLVk3c6wFO2xQqKfCfCDk49/KZtXlnHim0OqRxTzNL2d1IRk74KhsdlIYsRudmBHgG0qG6ZbPLmMc7MNK1rE17lpnd38E4AK63S5Vbc2QM7wMKBkeBcE4ycD5nrL65LV5wmuS9J3rLa3AVXnTZZV7lYkfsmXRqZmPeiJafOWn+pWLA0+rT2ba7B+mpU/iJPFgt1iY+hx6a3xRMfQOs1S+1p1b9R/5ER4eGelpPC09ulp+5+WbB7Wlt+WGk+XrPS8Hlaz0vB+Xv/j3/sf95Plf8o/J5P8Azr+UNx/H/l7/ANj/ALyPLf5Qnyf+cKn8pW94zGl/rAAoI2kKpzgZ68v4zNbSV4t5vC2NNj2/qQt/pupPs6YL+vYP5TR4WCOt/wAQpnFgjrff6Qg1axutlVY/RBY/vjiwV6RMkW01e0ykcCDc7rrLPcW2r+AidTMfBWIJ1cx/TrELDS6GusYrRV+A/nKbZL25zLPfLkv8UsNPw2qus111qqEsdoHLLHJOPiZVl3yRMW/LiNoecfs9p96vXWa7lf2qWNe4A/aC8iDPFj2vnjDOnid7b7fZojDHFvLYOMvpb+71dYWq1gK70JI3HotufZOfPpz+c9bQ+z64sPu87f3KcmTil6sGXOEwEBAQEBAQEBAQEBAQEBAwtQMCD5yrLjjJWaz3TE7Tu5EtNfhfp5MP5zzsee+l/Ty78PaVs1i/OHWjg8wcz0qZa3jesqpiY6uHinGqNOM32onoCeZ+CjmfkJfjxXv8MOd4U3/FNtv/ACeivtHk9gFCfIvzI+Uv8vFf6loj6czdIXilnVtLQPcr3MPmSFnP6EesnNJ7P6xvb4nZ8K6q0/rEZ8UdKQbSxPZO0+1xLVn/ADKP9MnzFe1INmhOwxGca/Vczu9pevr7PWPHr+yDaTV9mLRg/lHUkg8twV8csHHL0ld9RjjrjhMRMs9PoeIAZr19dh81upA5+YypBH4Sa5sN/wC3b6Imstv5Q4lX+d0lN49dPZsP7Nh/nOuDBbpbb6nNs03bOjds1As0z/d1CFB8n9n98TpbxHFXnH/3Y39XoEuUqGDAqehBBB+BmW9opzty+qYjfo5LtWWO2vmT5+k8bUa+2X9LTxvvy39GiuLh96zdpNIE959f6TVotBXBG887erjJkm3Lsre2laHQ6nvcbRS5GfJgpKY9+7E9bTzMZI2Uy6ezTMdLpzZncaa85652jrOc20XnYhZzhJAQEBAQEBAQNWpvCIzt7KqWPnyAyf4QOPTcYrfdklCoUkWqauT5Cnx45Eqw+IMDqGsQtsDpuH2dw3dM9M56ZgYflCrJHe15A3Eb15L1yefTmOcCE4lUSALqyT0AdST8BmBmNdX4cWJ4uS+JfEenh584GS6hSQAy8+nMc+vT16H8DAhtQmQCy5JIAyOZHUAeZE5msWjaeZvs80nEHv1LV6NQKqm23XEnBfHNKwOpHmZTf2VjpWLxbht2iHcZe0w7NL2crqsaxKkd2Od9hZ2+TOTiU+Jrq12i0Wj8Ot6StBqWHtVn5c5V53JX48c/Y4InpKfpy+eR8ROo9pYe8TH2PCt2ZDWp94SyPaGnn+5z4dmX0pPvCdec0/7oR4dj6Un3h+Mec0/7oTwW9HKNSpsJJ9nAHpz64lPnsHF8SfDts123qHDoevtDBwR5H4yq3tHDE7xEz9HVcc93SNUT7NbH48p3GuyWjemOZR4cd5hq1Oma1StiIVPUMA/7jyk1nW2nes8Efyfpx81TruBPVUBoSiFDu7tkGx/UHHNfiJdTR4724tRM2n5uL5dq71hV9ke2L6u/Ya6alCnwlm7wnH2RgA485fSlK9K7PNwa2+a/DL29toVSzEBQMkk4AHqTLIiZnaHoPG22NxS0KgI0Nbgsx5fSHU8lX9AeZm3aMEc/i/0jq9oq4GBMfVLKAgICAgICAgIGjX6fvKrK843oy5643KRnHn1gUvEeytbooqwjKwYlu8YNhGTDYdWIAdsDdjJ+MDVrezpFBqqzvaxSHXaprGwIWJbO4BQwxzJ3fOBlf2WDFjvUbnZhhD4VxSqBTuzuUUKQem45xyxAmvsqoXbvJ+r1KZwC2L7hZnJ6lcY9+YGh+zdhtDF6sMGLla8YO6kgUrvzWcU53Etz54gYWdjiO7Nd5VkCc271slVvXlttUoPr+gOPD55gbLeyWXDm7cdwZtwbPKw2ArsdQGyeZII5DAHmQx/s6sA0pqPK2q2xbF895cnJ+II5zTqvj37THIiXqczKnohmHny+PKSTy6qXXdrNHUcPqEJ+6mbDn4IDOJis9We+rxU5cThPbCtvzek1Vn6tBAPzbErnFjnrWHE630rb8Mf+Jj/6Zq//AK1/3Tny+L9v8Hnb/slB7TkdeG6sfCtT/qjy+L9sfg89f9tnFqO2NC21s1V9Q5q/eVMBjHLpnmD6SucWGJ3iIdxr46XiY+z0Wj49pbxiq+tsjpkKf2TgzRtWI5LKailp6tfDuN1nCFssCR5ZyPX8JTiyxvs0TSJjeF2rZmqOfNXuGNx8i4gmjXV6pKlfICCkUZZ/pIJZmQ+QBIB8p6E6a04a78mO+nx7cuS54JpbtfY1XErGH0fZnTqNm/IBV7GB8XwH7pXOamPlj6+rvDfe0457PoVFKooVAFVRgADAA9AJkmZmebTDZAQEBAQEBAQEBAQEBAQEBAQIMiY3HnuM9nmaz6RpLO51GME4ylqj7Nq+fx6iaMeaIjgvG8f6RMPPcQ/tAsq3VPQq6hCFdt+6lc/aJA3fKJ08T8Ft/l3Z75rTvGPnLt4ZwWvWDfqtadVnn3db7Kh7tinJ+cpnFavxQrjS8XPJbf5dHptDwiikYqprT9VQD8zjJnPKGimKlY2iIdwkrdvQgadYhZGCnDFSAfQ45GcX+FNZ5vmN+dx34LbjkkAnOefMzy7TO7dWtdnO/D67Dh61PvwAfxHOPEmFN9FgydaurgvDNQtm7RuGFeW7u8+HHTAfqCfw5TRg9+ejFm0+XD/TtvHpL0mm7f6bYe/3V2qdrVY3ncPuFeTD38p6tNPe0b7bIw5LZI6c0m7Wa4YrB0mnYe2SDc6/oqOSA+uczvhx4ue+8/w7neJ2lc8G7P6fSjFFQU45sfEx+LHn8pVkzXydZTtEKfh7d5xa96/Zq0y1Ow6G0sGA+IEp7sdPe1EzHTZ60TpshMJICAgICAgICAgcPE9cau7CpvayzYoyF57HfJJ9yGBzaXj1Zwtn1b72TbzcAhygLMowoZhgE4yeXWBmOP0eL6wDYrs25WXCpt3HBAyPGp9+eWYC3tBQpcM7AoVBHd25O5to2jb4/Fy8OYEDtBQduGY713Liu07vCWwMLzbaCdvXl0gRX2i0524sI3nC7q7FzzAz4lGFyQNx5Z5ZgZ0cdod9gs8W4rhldckd5nBYAEfVWcxy8JgbLOMUggGwAlimOftB1Qjp950Hzgc/GeN11JZl/GqnAAZjnaWBwoPLoSeg84no4vvFZmOuzzvZShF0mluUgmxmNzdSzWEht3rhtsy5o2rvE81WhrHh7956/VaajslpLSS1AVwfbrJrb1ByuPX901aXWZeHbf8ALRaObzfF9RXpG7ujiWra3yoVRqj8MbeXzM0+Yp/fSJ/hrxez82SOKeUes9GfDNXxtzyrQL5HUKiEj3qjZERfBPWsozafHj6ZIn6RK3f8seX0H8Lf90n/ALb5svfkouI8e4j4q2OlPkTWLB8QGLfymfJl0fSZsuritPR5TVa/VJ7dQA+8ql/nyaVRXRdY4p/h6OLS5bxtGSv0dPD3a4Epqh6EIgBHxDcxOLZtPTnXFv8AWVWXR58fx/w9j2e7GVW179S11m4nws5ClR0yFx75qxaqdvdrEPPvG0qX+0Lsqgu0S6VErFrGraBy3ZDBmA5kYzk+6c5Ml7/FL1PZutwaWlovtv29efo9DwXtINNt0uvpXSsieBlz3Lqo/u28vgZxvsza3HjiJzUvvWeu/X7s7uN6jW/V8PQ11Hk2qsBXl590p5k+/wDhI33eHObJm93Fyj1eh4DwevS1CqoHrksebMx6sx8yZ1EbNWLFGOu0LGFqYCAgICAgICAgIHPqdIHNZOc1vvXH3tjpz92HaBwNwCvcW3ONzBmAIw5FjWKG5ZwGZiMEdcHIgc9nZKht3eAvuWwEvtYjeEBYZHtgIoDHn1yTAxs7I0kuSz5sbccituYs7wZ3Id2D97PI/CBt0/ZelLa7VL5qxtBKkDFbV/dyBtZvCCBk5xAyu7N1N3ZOc1gAEhGJUNuwSynHPzXB98DVqeydL7dzOSvPJ2Nk5uJJVkK5Jvs8vTGMQIv7IadvskHJ8XhZj463AYsp3gGpeTZ84CzslQVA58uhIRseuAylRn3AYwMYgUfEeEX6MW/RUN2msyxpHt1PnO6rPtLnniV5K71lhmt9PbevOvdX63tI2uur0uksalLFHfWey/n9WgPQ8sE++ZqzOOOT29FqNLGPxbzvbtWf+Xqez/DadKGr09XiUjexxuYkZBZjzJInWPUcucONRqL5p3vP0jtC/rfIB9RNMWiY3Zdnl+0PHc5rqPLozD+A/rMefP2q0Y8U9ZeZZZi5y18ohZ6LgVliF+gAJGerfD+s0VwTMbqZzbSor+zhvYNSpS0dLFGMfr+REnHFt+Ftx+0PDjhtO9e6+4F2z2VdxbUz6qpjV3dA3izb0dSOQUjGZvrtEcnja/Pgpk3wzxcXaOzX+Q+JX6kai16qMLhP701A9Qq4xvx1JMbW33eTOHUXvx2nb/hajsLS4Y6qy3UWMpG+xz4c+aKOS4nXDDZhwRS0Xn3pj16fg7E6uxWu0Wobc+lKhXP26WHgJ94xgxvtyexrMWPaubHG0W7ek93rBJYEwEBAQEBAQEBAQEBAQEBAQEBAQEDFhExuQ+N6zh1Y12rptUZ7wWIeYOxlB8JHof4TDnmazyerqdDhz6bHk4e3Pbqs+C6G1bNtGssq3D7YFoJHMAhvnKa5Inq8e+hyUrvjvP0nm3a3iOuUNUt9Ni59rYyE+ZAwek78eu2zmuDWRziY/CrT6WxCrXUx9xb+ErrWlp5TzWzk1lesQvNFwLiKkN3Wlz/7jOwB+C45zVXT7M9s+sty2iF19A4m/t6uir/pVF//ANmaYry2hVOPUT1tEfZB7HCznq9VqNR6qWFafsIP5xFYhPlOP+paZcHY2iv6frG0qBaK0qoG32WsXm+PUjpmTERu9rNgpg02Om0Raef27PcyZYIU3H+0lGlH1j5c+zUnisc+QCj+J5Q1YNHlzztEbR3mejg7IcNu7y/V6pdluoK4r/w6l9lT+lzyYhdrc1OGuHHO8V7+svVQwEBAQEBAQEBAQEBAQEBAQEBAQEBAxsOBmB8+1ehTidm4YovrrDJZW5dl8ZUpchRcHOQVBPQj412xxZt0mutgjhmN4nrCp1zXaRdut07cj/zFPjrI89y9UmbLpo25PQrixZ7b4LbTPaW7hOor1DBara/iWAx8jzmeuCZlVnwZcUc6y9/wjhddI8OCx6scZ+XoJvx4a0h5d7Wt1d9lyqMsyge8gS5zFbT0hQ8U7a6KgHfqEZh9mv6xvwXp85EzENeD2bqc0+7R4biPb5tYTVWzaak8mNam3UOvoqqMJn1zI3etT2XXT+9O1rek8oj6r/g3Erq6lp4dwu0IPt6llpBJ6sw5sxMlizYcdrzfPljf0rG7sPB+I6j/AJnWLQh6ppF8WP8AqvzB+EKvH0uL+nTefW3T8LXgvZXTaY7q682HrbYTZYf8zcx8oiNmfNq8mXlM8vSOi7AksyYCAgICAgICAgICAgICAgICAgICAgYuuQR0+EDj0XC66tuwEbU2DmT4d2459STzJ88mB1vWCCDzB6g84kjlzU+v7J6O787pqifXaFP4riRs001menS0qz/w40HlU49y22AfhmNoX/8AVNR6x+IZV/2dcPByaC367u38TG0E+09TPf8AiHZR2L0KHK6SrP6S7sfAHkI2hXf2hqbRtN5XNGkRBhFVR6KoH8JLLa9rdZbsQ5MQJgICAgICAgICAgICAgICAgICAgICAgICAgICAgICAgICAgICAgICAgICAgICAgICAgICAgICAgICAgICAgICAgICAgICAgICAgICAgICAg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414" name="Picture 6" descr="http://socobraz.ru/images/b/b9/%D0%AF_%D0%A3%D0%94%D0%94-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789040"/>
            <a:ext cx="3633218" cy="27290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Функции универсальных учебных действий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19256" cy="5277200"/>
          </a:xfrm>
        </p:spPr>
        <p:txBody>
          <a:bodyPr/>
          <a:lstStyle/>
          <a:p>
            <a:pPr lvl="0"/>
            <a:r>
              <a:rPr lang="ru-RU" b="1" dirty="0" smtClean="0"/>
              <a:t>обеспечение возможностей обучающегося самостоятельно осуществлять деятельность учения, ставить учебные цели, искать и использовать необходимые средства и способы их достижения, контролировать и оценивать процесс и результаты деятельности</a:t>
            </a:r>
            <a:r>
              <a:rPr lang="ru-RU" b="1" dirty="0" smtClean="0"/>
              <a:t>;</a:t>
            </a:r>
          </a:p>
          <a:p>
            <a:pPr lvl="0">
              <a:buNone/>
            </a:pPr>
            <a:endParaRPr lang="ru-RU" b="1" dirty="0" smtClean="0"/>
          </a:p>
          <a:p>
            <a:pPr lvl="0"/>
            <a:r>
              <a:rPr lang="ru-RU" b="1" dirty="0" smtClean="0"/>
              <a:t>создание условий для гармоничного развития личности и её самореализации на основе готовности к непрерывному образованию; обеспечение успешного усвоения знаний, формирования умений, навыков и компетентностей в любой предметной области.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Виды УУД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147248" cy="2736304"/>
          </a:xfrm>
        </p:spPr>
        <p:txBody>
          <a:bodyPr/>
          <a:lstStyle/>
          <a:p>
            <a:r>
              <a:rPr lang="ru-RU" b="1" dirty="0" smtClean="0"/>
              <a:t>Личностные УУД</a:t>
            </a:r>
            <a:r>
              <a:rPr lang="ru-RU" dirty="0" smtClean="0"/>
              <a:t> обеспечивают ценностно-смысловую ориентацию учащихся (умение соотносить поступки и события с принятыми этическими принципами, знание моральных норм и умение выделить нравственный аспект поведения), а также ориентацию в социальных ролях и межличностных отношениях.</a:t>
            </a:r>
            <a:endParaRPr lang="ru-RU" dirty="0"/>
          </a:p>
        </p:txBody>
      </p:sp>
      <p:pic>
        <p:nvPicPr>
          <p:cNvPr id="15362" name="Picture 2" descr="http://900igr.net/datas/informatika/Formirovanie-UUD/0007-007-Lichnostnye-UU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717032"/>
            <a:ext cx="3672408" cy="27543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19256" cy="592527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Применительно к учебной деятельности следует выделить три вида действий:</a:t>
            </a:r>
          </a:p>
          <a:p>
            <a:pPr lvl="0"/>
            <a:r>
              <a:rPr lang="ru-RU" b="1" dirty="0" smtClean="0"/>
              <a:t>самоопределение</a:t>
            </a:r>
            <a:r>
              <a:rPr lang="ru-RU" dirty="0" smtClean="0"/>
              <a:t> — личностное, профессиональное, жизненное самоопределение;</a:t>
            </a:r>
          </a:p>
          <a:p>
            <a:pPr lvl="0"/>
            <a:r>
              <a:rPr lang="ru-RU" b="1" dirty="0" err="1" smtClean="0"/>
              <a:t>смыслообразование</a:t>
            </a:r>
            <a:r>
              <a:rPr lang="ru-RU" dirty="0" smtClean="0"/>
              <a:t> — установление учащимися связи между целью учебной деятельности и ее мотивом, другими словами, между результатом учения и тем, что побуждает деятельность, ради чего она осуществляется. Учащийся должен задаваться вопросом о том, «какое значение, смысл имеет для меня учение», и уметь находить ответ на него;</a:t>
            </a:r>
          </a:p>
          <a:p>
            <a:pPr lvl="0"/>
            <a:r>
              <a:rPr lang="ru-RU" b="1" dirty="0" smtClean="0"/>
              <a:t>нравственно-этическая ориентация </a:t>
            </a:r>
            <a:r>
              <a:rPr lang="ru-RU" dirty="0" smtClean="0"/>
              <a:t>— действие нравственно — этического оценивания усваиваемого содержания, обеспечивающее личностный моральный выбор на основе социальных и личностных ценностей.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1296144"/>
          </a:xfrm>
        </p:spPr>
        <p:txBody>
          <a:bodyPr/>
          <a:lstStyle/>
          <a:p>
            <a:r>
              <a:rPr lang="ru-RU" b="1" dirty="0" smtClean="0"/>
              <a:t>Регулятивные УУД</a:t>
            </a:r>
            <a:r>
              <a:rPr lang="ru-RU" dirty="0" smtClean="0"/>
              <a:t> обеспечивают организацию учащимся своей учебной деятельности. </a:t>
            </a:r>
            <a:endParaRPr lang="ru-RU" dirty="0"/>
          </a:p>
        </p:txBody>
      </p:sp>
      <p:pic>
        <p:nvPicPr>
          <p:cNvPr id="13314" name="Picture 2" descr="http://900igr.net/datas/informatika/Formirovanie-UUD/0009-009-Reguljativnye-UU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84784"/>
            <a:ext cx="6432713" cy="4824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19256" cy="6213304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/>
              <a:t>К ним относятся следующие:</a:t>
            </a:r>
          </a:p>
          <a:p>
            <a:pPr lvl="0"/>
            <a:r>
              <a:rPr lang="ru-RU" b="1" dirty="0" err="1" smtClean="0"/>
              <a:t>целеполагание</a:t>
            </a:r>
            <a:r>
              <a:rPr lang="ru-RU" dirty="0" smtClean="0"/>
              <a:t> — как постановка учебной задачи на основе соотнесения того, что уже известно и усвоено учащимся, и того, что еще неизвестно;</a:t>
            </a:r>
          </a:p>
          <a:p>
            <a:pPr lvl="0"/>
            <a:r>
              <a:rPr lang="ru-RU" b="1" dirty="0" smtClean="0"/>
              <a:t>планирование </a:t>
            </a:r>
            <a:r>
              <a:rPr lang="ru-RU" dirty="0" smtClean="0"/>
              <a:t>— определение последовательности промежуточных целей с учетом конечного результата; составление плана и последовательности действий;</a:t>
            </a:r>
          </a:p>
          <a:p>
            <a:pPr lvl="0"/>
            <a:r>
              <a:rPr lang="ru-RU" b="1" dirty="0" smtClean="0"/>
              <a:t>прогнозирование </a:t>
            </a:r>
            <a:r>
              <a:rPr lang="ru-RU" dirty="0" smtClean="0"/>
              <a:t>— предвосхищение результата и уровня усвоения; его временных характеристик;</a:t>
            </a:r>
          </a:p>
          <a:p>
            <a:pPr lvl="0"/>
            <a:r>
              <a:rPr lang="ru-RU" b="1" dirty="0" smtClean="0"/>
              <a:t>контроль</a:t>
            </a:r>
            <a:r>
              <a:rPr lang="ru-RU" dirty="0" smtClean="0"/>
              <a:t> в форме сличения способа действия и его результата с заданным эталоном с целью обнаружения отклонений от него;</a:t>
            </a:r>
          </a:p>
          <a:p>
            <a:pPr lvl="0"/>
            <a:r>
              <a:rPr lang="ru-RU" b="1" dirty="0" smtClean="0"/>
              <a:t>коррекция</a:t>
            </a:r>
            <a:r>
              <a:rPr lang="ru-RU" dirty="0" smtClean="0"/>
              <a:t> — внесение необходимых дополнений и корректив в план и способ действия в случае расхождения ожидаемого результата действия и его реального продукта;</a:t>
            </a:r>
          </a:p>
          <a:p>
            <a:pPr lvl="0"/>
            <a:r>
              <a:rPr lang="ru-RU" b="1" dirty="0" smtClean="0"/>
              <a:t>оценка</a:t>
            </a:r>
            <a:r>
              <a:rPr lang="ru-RU" dirty="0" smtClean="0"/>
              <a:t> — выделение и осознание учащимся того, что уже усвоено и что еще подлежит усвоению, оценивание качества и уровня усвоения;</a:t>
            </a:r>
          </a:p>
          <a:p>
            <a:pPr lvl="0"/>
            <a:r>
              <a:rPr lang="ru-RU" b="1" dirty="0" err="1" smtClean="0"/>
              <a:t>саморегуляция</a:t>
            </a:r>
            <a:r>
              <a:rPr lang="ru-RU" b="1" dirty="0" smtClean="0"/>
              <a:t> </a:t>
            </a:r>
            <a:r>
              <a:rPr lang="ru-RU" dirty="0" smtClean="0"/>
              <a:t>как способность к мобилизации сил и энергии; способность к волевому усилию – выбору в ситуации мотивационного конфликта и к преодолению препятствий.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www.uchportal.ru/_ld/261/612260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7863" y="260648"/>
            <a:ext cx="8443086" cy="63367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</TotalTime>
  <Words>1012</Words>
  <Application>Microsoft Office PowerPoint</Application>
  <PresentationFormat>Экран (4:3)</PresentationFormat>
  <Paragraphs>68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Эркер</vt:lpstr>
      <vt:lpstr>Универсальные учебные действия </vt:lpstr>
      <vt:lpstr>Понятие «универсальные учебные действия» </vt:lpstr>
      <vt:lpstr>Слайд 3</vt:lpstr>
      <vt:lpstr>Функции универсальных учебных действий </vt:lpstr>
      <vt:lpstr>Виды УУД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Развитие системы УУД </vt:lpstr>
      <vt:lpstr>Критериями оценки сформированности УУД у учащихся выступают:</vt:lpstr>
      <vt:lpstr>Условия, обеспечивающие развитие УУД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Универсальные учебные действия</dc:title>
  <dc:creator>завуч</dc:creator>
  <cp:lastModifiedBy>завуч</cp:lastModifiedBy>
  <cp:revision>6</cp:revision>
  <dcterms:created xsi:type="dcterms:W3CDTF">2014-11-07T12:09:02Z</dcterms:created>
  <dcterms:modified xsi:type="dcterms:W3CDTF">2014-11-07T13:07:33Z</dcterms:modified>
</cp:coreProperties>
</file>