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66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dLbls>
            <c:txPr>
              <a:bodyPr/>
              <a:lstStyle/>
              <a:p>
                <a:pPr>
                  <a:defRPr sz="2800"/>
                </a:pPr>
                <a:endParaRPr lang="ru-RU"/>
              </a:p>
            </c:txPr>
            <c:showVal val="1"/>
          </c:dLbls>
          <c:val>
            <c:numRef>
              <c:f>Лист1!$A$1</c:f>
              <c:numCache>
                <c:formatCode>General</c:formatCode>
                <c:ptCount val="1"/>
                <c:pt idx="0">
                  <c:v>37</c:v>
                </c:pt>
              </c:numCache>
            </c:numRef>
          </c:val>
        </c:ser>
        <c:ser>
          <c:idx val="1"/>
          <c:order val="1"/>
          <c:dLbls>
            <c:txPr>
              <a:bodyPr/>
              <a:lstStyle/>
              <a:p>
                <a:pPr>
                  <a:defRPr sz="2800"/>
                </a:pPr>
                <a:endParaRPr lang="ru-RU"/>
              </a:p>
            </c:txPr>
            <c:showVal val="1"/>
          </c:dLbls>
          <c:val>
            <c:numRef>
              <c:f>Лист1!$B$1</c:f>
              <c:numCache>
                <c:formatCode>General</c:formatCode>
                <c:ptCount val="1"/>
                <c:pt idx="0">
                  <c:v>20</c:v>
                </c:pt>
              </c:numCache>
            </c:numRef>
          </c:val>
        </c:ser>
        <c:ser>
          <c:idx val="2"/>
          <c:order val="2"/>
          <c:dLbls>
            <c:txPr>
              <a:bodyPr/>
              <a:lstStyle/>
              <a:p>
                <a:pPr>
                  <a:defRPr sz="2800"/>
                </a:pPr>
                <a:endParaRPr lang="ru-RU"/>
              </a:p>
            </c:txPr>
            <c:showVal val="1"/>
          </c:dLbls>
          <c:val>
            <c:numRef>
              <c:f>Лист1!$C$1</c:f>
              <c:numCache>
                <c:formatCode>General</c:formatCode>
                <c:ptCount val="1"/>
                <c:pt idx="0">
                  <c:v>26</c:v>
                </c:pt>
              </c:numCache>
            </c:numRef>
          </c:val>
        </c:ser>
        <c:ser>
          <c:idx val="3"/>
          <c:order val="3"/>
          <c:dLbls>
            <c:txPr>
              <a:bodyPr/>
              <a:lstStyle/>
              <a:p>
                <a:pPr>
                  <a:defRPr sz="2800"/>
                </a:pPr>
                <a:endParaRPr lang="ru-RU"/>
              </a:p>
            </c:txPr>
            <c:showVal val="1"/>
          </c:dLbls>
          <c:val>
            <c:numRef>
              <c:f>Лист1!$D$1</c:f>
              <c:numCache>
                <c:formatCode>General</c:formatCode>
                <c:ptCount val="1"/>
                <c:pt idx="0">
                  <c:v>11</c:v>
                </c:pt>
              </c:numCache>
            </c:numRef>
          </c:val>
        </c:ser>
        <c:dLbls>
          <c:showVal val="1"/>
        </c:dLbls>
        <c:shape val="box"/>
        <c:axId val="63327616"/>
        <c:axId val="63349888"/>
        <c:axId val="0"/>
      </c:bar3DChart>
      <c:catAx>
        <c:axId val="63327616"/>
        <c:scaling>
          <c:orientation val="minMax"/>
        </c:scaling>
        <c:axPos val="b"/>
        <c:tickLblPos val="nextTo"/>
        <c:crossAx val="63349888"/>
        <c:crosses val="autoZero"/>
        <c:auto val="1"/>
        <c:lblAlgn val="ctr"/>
        <c:lblOffset val="100"/>
      </c:catAx>
      <c:valAx>
        <c:axId val="63349888"/>
        <c:scaling>
          <c:orientation val="minMax"/>
        </c:scaling>
        <c:axPos val="l"/>
        <c:majorGridlines/>
        <c:numFmt formatCode="General" sourceLinked="1"/>
        <c:tickLblPos val="nextTo"/>
        <c:crossAx val="63327616"/>
        <c:crosses val="autoZero"/>
        <c:crossBetween val="between"/>
      </c:valAx>
    </c:plotArea>
    <c:legend>
      <c:legendPos val="b"/>
      <c:layout/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dLbls>
            <c:txPr>
              <a:bodyPr/>
              <a:lstStyle/>
              <a:p>
                <a:pPr>
                  <a:defRPr sz="2800"/>
                </a:pPr>
                <a:endParaRPr lang="ru-RU"/>
              </a:p>
            </c:txPr>
            <c:showVal val="1"/>
          </c:dLbls>
          <c:val>
            <c:numRef>
              <c:f>Лист1!$A$1</c:f>
              <c:numCache>
                <c:formatCode>General</c:formatCode>
                <c:ptCount val="1"/>
                <c:pt idx="0">
                  <c:v>36</c:v>
                </c:pt>
              </c:numCache>
            </c:numRef>
          </c:val>
        </c:ser>
        <c:ser>
          <c:idx val="1"/>
          <c:order val="1"/>
          <c:dLbls>
            <c:txPr>
              <a:bodyPr/>
              <a:lstStyle/>
              <a:p>
                <a:pPr>
                  <a:defRPr sz="2800"/>
                </a:pPr>
                <a:endParaRPr lang="ru-RU"/>
              </a:p>
            </c:txPr>
            <c:showVal val="1"/>
          </c:dLbls>
          <c:val>
            <c:numRef>
              <c:f>Лист1!$B$1</c:f>
              <c:numCache>
                <c:formatCode>General</c:formatCode>
                <c:ptCount val="1"/>
                <c:pt idx="0">
                  <c:v>37</c:v>
                </c:pt>
              </c:numCache>
            </c:numRef>
          </c:val>
        </c:ser>
        <c:ser>
          <c:idx val="2"/>
          <c:order val="2"/>
          <c:dLbls>
            <c:txPr>
              <a:bodyPr/>
              <a:lstStyle/>
              <a:p>
                <a:pPr>
                  <a:defRPr sz="2800"/>
                </a:pPr>
                <a:endParaRPr lang="ru-RU"/>
              </a:p>
            </c:txPr>
            <c:showVal val="1"/>
          </c:dLbls>
          <c:val>
            <c:numRef>
              <c:f>Лист1!$C$1</c:f>
              <c:numCache>
                <c:formatCode>General</c:formatCode>
                <c:ptCount val="1"/>
                <c:pt idx="0">
                  <c:v>26</c:v>
                </c:pt>
              </c:numCache>
            </c:numRef>
          </c:val>
        </c:ser>
        <c:ser>
          <c:idx val="3"/>
          <c:order val="3"/>
          <c:dLbls>
            <c:txPr>
              <a:bodyPr/>
              <a:lstStyle/>
              <a:p>
                <a:pPr>
                  <a:defRPr sz="2800"/>
                </a:pPr>
                <a:endParaRPr lang="ru-RU"/>
              </a:p>
            </c:txPr>
            <c:showVal val="1"/>
          </c:dLbls>
          <c:val>
            <c:numRef>
              <c:f>Лист1!$D$1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dLbls>
          <c:showVal val="1"/>
        </c:dLbls>
        <c:shape val="box"/>
        <c:axId val="63383040"/>
        <c:axId val="63384576"/>
        <c:axId val="0"/>
      </c:bar3DChart>
      <c:catAx>
        <c:axId val="63383040"/>
        <c:scaling>
          <c:orientation val="minMax"/>
        </c:scaling>
        <c:axPos val="b"/>
        <c:tickLblPos val="nextTo"/>
        <c:crossAx val="63384576"/>
        <c:crosses val="autoZero"/>
        <c:auto val="1"/>
        <c:lblAlgn val="ctr"/>
        <c:lblOffset val="100"/>
      </c:catAx>
      <c:valAx>
        <c:axId val="63384576"/>
        <c:scaling>
          <c:orientation val="minMax"/>
        </c:scaling>
        <c:axPos val="l"/>
        <c:majorGridlines/>
        <c:numFmt formatCode="General" sourceLinked="1"/>
        <c:tickLblPos val="nextTo"/>
        <c:crossAx val="63383040"/>
        <c:crosses val="autoZero"/>
        <c:crossBetween val="between"/>
      </c:valAx>
    </c:plotArea>
    <c:legend>
      <c:legendPos val="b"/>
      <c:layout/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dLbls>
            <c:txPr>
              <a:bodyPr/>
              <a:lstStyle/>
              <a:p>
                <a:pPr>
                  <a:defRPr sz="2800"/>
                </a:pPr>
                <a:endParaRPr lang="ru-RU"/>
              </a:p>
            </c:txPr>
            <c:showVal val="1"/>
          </c:dLbls>
          <c:val>
            <c:numRef>
              <c:f>Лист1!$A$1</c:f>
              <c:numCache>
                <c:formatCode>General</c:formatCode>
                <c:ptCount val="1"/>
                <c:pt idx="0">
                  <c:v>16</c:v>
                </c:pt>
              </c:numCache>
            </c:numRef>
          </c:val>
        </c:ser>
        <c:ser>
          <c:idx val="1"/>
          <c:order val="1"/>
          <c:dLbls>
            <c:txPr>
              <a:bodyPr/>
              <a:lstStyle/>
              <a:p>
                <a:pPr>
                  <a:defRPr sz="2800"/>
                </a:pPr>
                <a:endParaRPr lang="ru-RU"/>
              </a:p>
            </c:txPr>
            <c:showVal val="1"/>
          </c:dLbls>
          <c:val>
            <c:numRef>
              <c:f>Лист1!$B$1</c:f>
              <c:numCache>
                <c:formatCode>General</c:formatCode>
                <c:ptCount val="1"/>
                <c:pt idx="0">
                  <c:v>9</c:v>
                </c:pt>
              </c:numCache>
            </c:numRef>
          </c:val>
        </c:ser>
        <c:ser>
          <c:idx val="2"/>
          <c:order val="2"/>
          <c:dLbls>
            <c:txPr>
              <a:bodyPr/>
              <a:lstStyle/>
              <a:p>
                <a:pPr>
                  <a:defRPr sz="2800"/>
                </a:pPr>
                <a:endParaRPr lang="ru-RU"/>
              </a:p>
            </c:txPr>
            <c:showVal val="1"/>
          </c:dLbls>
          <c:val>
            <c:numRef>
              <c:f>Лист1!$C$1</c:f>
              <c:numCache>
                <c:formatCode>General</c:formatCode>
                <c:ptCount val="1"/>
                <c:pt idx="0">
                  <c:v>25</c:v>
                </c:pt>
              </c:numCache>
            </c:numRef>
          </c:val>
        </c:ser>
        <c:ser>
          <c:idx val="3"/>
          <c:order val="3"/>
          <c:dLbls>
            <c:txPr>
              <a:bodyPr/>
              <a:lstStyle/>
              <a:p>
                <a:pPr>
                  <a:defRPr sz="2800"/>
                </a:pPr>
                <a:endParaRPr lang="ru-RU"/>
              </a:p>
            </c:txPr>
            <c:showVal val="1"/>
          </c:dLbls>
          <c:val>
            <c:numRef>
              <c:f>Лист1!$D$1</c:f>
              <c:numCache>
                <c:formatCode>General</c:formatCode>
                <c:ptCount val="1"/>
                <c:pt idx="0">
                  <c:v>19</c:v>
                </c:pt>
              </c:numCache>
            </c:numRef>
          </c:val>
        </c:ser>
        <c:ser>
          <c:idx val="4"/>
          <c:order val="4"/>
          <c:dLbls>
            <c:dLbl>
              <c:idx val="0"/>
              <c:layout>
                <c:manualLayout>
                  <c:x val="1.666666666666668E-2"/>
                  <c:y val="9.2592592592592744E-3"/>
                </c:manualLayout>
              </c:layout>
              <c:showVal val="1"/>
            </c:dLbl>
            <c:txPr>
              <a:bodyPr/>
              <a:lstStyle/>
              <a:p>
                <a:pPr>
                  <a:defRPr sz="2800"/>
                </a:pPr>
                <a:endParaRPr lang="ru-RU"/>
              </a:p>
            </c:txPr>
            <c:showVal val="1"/>
          </c:dLbls>
          <c:val>
            <c:numRef>
              <c:f>Лист1!$E$1</c:f>
              <c:numCache>
                <c:formatCode>General</c:formatCode>
                <c:ptCount val="1"/>
                <c:pt idx="0">
                  <c:v>15</c:v>
                </c:pt>
              </c:numCache>
            </c:numRef>
          </c:val>
        </c:ser>
        <c:ser>
          <c:idx val="5"/>
          <c:order val="5"/>
          <c:dLbls>
            <c:txPr>
              <a:bodyPr/>
              <a:lstStyle/>
              <a:p>
                <a:pPr>
                  <a:defRPr sz="2800"/>
                </a:pPr>
                <a:endParaRPr lang="ru-RU"/>
              </a:p>
            </c:txPr>
            <c:showVal val="1"/>
          </c:dLbls>
          <c:val>
            <c:numRef>
              <c:f>Лист1!$F$1</c:f>
              <c:numCache>
                <c:formatCode>General</c:formatCode>
                <c:ptCount val="1"/>
                <c:pt idx="0">
                  <c:v>9</c:v>
                </c:pt>
              </c:numCache>
            </c:numRef>
          </c:val>
        </c:ser>
        <c:ser>
          <c:idx val="6"/>
          <c:order val="6"/>
          <c:dLbls>
            <c:txPr>
              <a:bodyPr/>
              <a:lstStyle/>
              <a:p>
                <a:pPr>
                  <a:defRPr sz="2800"/>
                </a:pPr>
                <a:endParaRPr lang="ru-RU"/>
              </a:p>
            </c:txPr>
            <c:showVal val="1"/>
          </c:dLbls>
          <c:val>
            <c:numRef>
              <c:f>Лист1!$G$1</c:f>
              <c:numCache>
                <c:formatCode>General</c:formatCode>
                <c:ptCount val="1"/>
                <c:pt idx="0">
                  <c:v>7</c:v>
                </c:pt>
              </c:numCache>
            </c:numRef>
          </c:val>
        </c:ser>
        <c:dLbls>
          <c:showVal val="1"/>
        </c:dLbls>
        <c:shape val="box"/>
        <c:axId val="63863808"/>
        <c:axId val="63873792"/>
        <c:axId val="0"/>
      </c:bar3DChart>
      <c:catAx>
        <c:axId val="63863808"/>
        <c:scaling>
          <c:orientation val="minMax"/>
        </c:scaling>
        <c:axPos val="b"/>
        <c:tickLblPos val="nextTo"/>
        <c:crossAx val="63873792"/>
        <c:crosses val="autoZero"/>
        <c:auto val="1"/>
        <c:lblAlgn val="ctr"/>
        <c:lblOffset val="100"/>
      </c:catAx>
      <c:valAx>
        <c:axId val="63873792"/>
        <c:scaling>
          <c:orientation val="minMax"/>
        </c:scaling>
        <c:axPos val="l"/>
        <c:majorGridlines/>
        <c:numFmt formatCode="General" sourceLinked="1"/>
        <c:tickLblPos val="nextTo"/>
        <c:crossAx val="63863808"/>
        <c:crosses val="autoZero"/>
        <c:crossBetween val="between"/>
      </c:valAx>
    </c:plotArea>
    <c:legend>
      <c:legendPos val="b"/>
      <c:layout/>
    </c:legend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dLbls>
            <c:txPr>
              <a:bodyPr/>
              <a:lstStyle/>
              <a:p>
                <a:pPr>
                  <a:defRPr sz="2800"/>
                </a:pPr>
                <a:endParaRPr lang="ru-RU"/>
              </a:p>
            </c:txPr>
            <c:showVal val="1"/>
          </c:dLbls>
          <c:val>
            <c:numRef>
              <c:f>Лист1!$A$1</c:f>
              <c:numCache>
                <c:formatCode>General</c:formatCode>
                <c:ptCount val="1"/>
                <c:pt idx="0">
                  <c:v>30</c:v>
                </c:pt>
              </c:numCache>
            </c:numRef>
          </c:val>
        </c:ser>
        <c:ser>
          <c:idx val="1"/>
          <c:order val="1"/>
          <c:dLbls>
            <c:txPr>
              <a:bodyPr/>
              <a:lstStyle/>
              <a:p>
                <a:pPr>
                  <a:defRPr sz="2800"/>
                </a:pPr>
                <a:endParaRPr lang="ru-RU"/>
              </a:p>
            </c:txPr>
            <c:showVal val="1"/>
          </c:dLbls>
          <c:val>
            <c:numRef>
              <c:f>Лист1!$B$1</c:f>
              <c:numCache>
                <c:formatCode>General</c:formatCode>
                <c:ptCount val="1"/>
                <c:pt idx="0">
                  <c:v>16</c:v>
                </c:pt>
              </c:numCache>
            </c:numRef>
          </c:val>
        </c:ser>
        <c:ser>
          <c:idx val="2"/>
          <c:order val="2"/>
          <c:dLbls>
            <c:txPr>
              <a:bodyPr/>
              <a:lstStyle/>
              <a:p>
                <a:pPr>
                  <a:defRPr sz="2800"/>
                </a:pPr>
                <a:endParaRPr lang="ru-RU"/>
              </a:p>
            </c:txPr>
            <c:showVal val="1"/>
          </c:dLbls>
          <c:val>
            <c:numRef>
              <c:f>Лист1!$C$1</c:f>
              <c:numCache>
                <c:formatCode>General</c:formatCode>
                <c:ptCount val="1"/>
                <c:pt idx="0">
                  <c:v>50</c:v>
                </c:pt>
              </c:numCache>
            </c:numRef>
          </c:val>
        </c:ser>
        <c:ser>
          <c:idx val="3"/>
          <c:order val="3"/>
          <c:dLbls>
            <c:txPr>
              <a:bodyPr/>
              <a:lstStyle/>
              <a:p>
                <a:pPr>
                  <a:defRPr sz="2800"/>
                </a:pPr>
                <a:endParaRPr lang="ru-RU"/>
              </a:p>
            </c:txPr>
            <c:showVal val="1"/>
          </c:dLbls>
          <c:val>
            <c:numRef>
              <c:f>Лист1!$D$1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</c:ser>
        <c:ser>
          <c:idx val="4"/>
          <c:order val="4"/>
          <c:dLbls>
            <c:txPr>
              <a:bodyPr/>
              <a:lstStyle/>
              <a:p>
                <a:pPr>
                  <a:defRPr sz="2800"/>
                </a:pPr>
                <a:endParaRPr lang="ru-RU"/>
              </a:p>
            </c:txPr>
            <c:showVal val="1"/>
          </c:dLbls>
          <c:val>
            <c:numRef>
              <c:f>Лист1!$E$1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</c:ser>
        <c:dLbls>
          <c:showVal val="1"/>
        </c:dLbls>
        <c:shape val="box"/>
        <c:axId val="63928576"/>
        <c:axId val="63934464"/>
        <c:axId val="0"/>
      </c:bar3DChart>
      <c:catAx>
        <c:axId val="63928576"/>
        <c:scaling>
          <c:orientation val="minMax"/>
        </c:scaling>
        <c:axPos val="b"/>
        <c:tickLblPos val="nextTo"/>
        <c:crossAx val="63934464"/>
        <c:crosses val="autoZero"/>
        <c:auto val="1"/>
        <c:lblAlgn val="ctr"/>
        <c:lblOffset val="100"/>
      </c:catAx>
      <c:valAx>
        <c:axId val="63934464"/>
        <c:scaling>
          <c:orientation val="minMax"/>
        </c:scaling>
        <c:axPos val="l"/>
        <c:majorGridlines/>
        <c:numFmt formatCode="General" sourceLinked="1"/>
        <c:tickLblPos val="nextTo"/>
        <c:crossAx val="63928576"/>
        <c:crosses val="autoZero"/>
        <c:crossBetween val="between"/>
      </c:valAx>
    </c:plotArea>
    <c:legend>
      <c:legendPos val="b"/>
      <c:layout/>
    </c:legend>
    <c:plotVisOnly val="1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dLbls>
            <c:txPr>
              <a:bodyPr/>
              <a:lstStyle/>
              <a:p>
                <a:pPr>
                  <a:defRPr sz="2800"/>
                </a:pPr>
                <a:endParaRPr lang="ru-RU"/>
              </a:p>
            </c:txPr>
            <c:showVal val="1"/>
          </c:dLbls>
          <c:val>
            <c:numRef>
              <c:f>Лист1!$A$1</c:f>
              <c:numCache>
                <c:formatCode>General</c:formatCode>
                <c:ptCount val="1"/>
                <c:pt idx="0">
                  <c:v>22</c:v>
                </c:pt>
              </c:numCache>
            </c:numRef>
          </c:val>
        </c:ser>
        <c:ser>
          <c:idx val="1"/>
          <c:order val="1"/>
          <c:dLbls>
            <c:txPr>
              <a:bodyPr/>
              <a:lstStyle/>
              <a:p>
                <a:pPr>
                  <a:defRPr sz="2800"/>
                </a:pPr>
                <a:endParaRPr lang="ru-RU"/>
              </a:p>
            </c:txPr>
            <c:showVal val="1"/>
          </c:dLbls>
          <c:val>
            <c:numRef>
              <c:f>Лист1!$B$1</c:f>
              <c:numCache>
                <c:formatCode>General</c:formatCode>
                <c:ptCount val="1"/>
                <c:pt idx="0">
                  <c:v>7</c:v>
                </c:pt>
              </c:numCache>
            </c:numRef>
          </c:val>
        </c:ser>
        <c:ser>
          <c:idx val="2"/>
          <c:order val="2"/>
          <c:dLbls>
            <c:txPr>
              <a:bodyPr/>
              <a:lstStyle/>
              <a:p>
                <a:pPr>
                  <a:defRPr sz="2800"/>
                </a:pPr>
                <a:endParaRPr lang="ru-RU"/>
              </a:p>
            </c:txPr>
            <c:showVal val="1"/>
          </c:dLbls>
          <c:val>
            <c:numRef>
              <c:f>Лист1!$C$1</c:f>
              <c:numCache>
                <c:formatCode>General</c:formatCode>
                <c:ptCount val="1"/>
                <c:pt idx="0">
                  <c:v>45</c:v>
                </c:pt>
              </c:numCache>
            </c:numRef>
          </c:val>
        </c:ser>
        <c:ser>
          <c:idx val="3"/>
          <c:order val="3"/>
          <c:dLbls>
            <c:txPr>
              <a:bodyPr/>
              <a:lstStyle/>
              <a:p>
                <a:pPr>
                  <a:defRPr sz="2800"/>
                </a:pPr>
                <a:endParaRPr lang="ru-RU"/>
              </a:p>
            </c:txPr>
            <c:showVal val="1"/>
          </c:dLbls>
          <c:val>
            <c:numRef>
              <c:f>Лист1!$D$1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</c:ser>
        <c:ser>
          <c:idx val="4"/>
          <c:order val="4"/>
          <c:dLbls>
            <c:txPr>
              <a:bodyPr/>
              <a:lstStyle/>
              <a:p>
                <a:pPr>
                  <a:defRPr sz="2800"/>
                </a:pPr>
                <a:endParaRPr lang="ru-RU"/>
              </a:p>
            </c:txPr>
            <c:showVal val="1"/>
          </c:dLbls>
          <c:val>
            <c:numRef>
              <c:f>Лист1!$E$1</c:f>
              <c:numCache>
                <c:formatCode>General</c:formatCode>
                <c:ptCount val="1"/>
                <c:pt idx="0">
                  <c:v>24</c:v>
                </c:pt>
              </c:numCache>
            </c:numRef>
          </c:val>
        </c:ser>
        <c:dLbls>
          <c:showVal val="1"/>
        </c:dLbls>
        <c:shape val="box"/>
        <c:axId val="63981440"/>
        <c:axId val="63982976"/>
        <c:axId val="0"/>
      </c:bar3DChart>
      <c:catAx>
        <c:axId val="63981440"/>
        <c:scaling>
          <c:orientation val="minMax"/>
        </c:scaling>
        <c:axPos val="b"/>
        <c:tickLblPos val="nextTo"/>
        <c:crossAx val="63982976"/>
        <c:crosses val="autoZero"/>
        <c:auto val="1"/>
        <c:lblAlgn val="ctr"/>
        <c:lblOffset val="100"/>
      </c:catAx>
      <c:valAx>
        <c:axId val="63982976"/>
        <c:scaling>
          <c:orientation val="minMax"/>
        </c:scaling>
        <c:axPos val="l"/>
        <c:majorGridlines/>
        <c:numFmt formatCode="General" sourceLinked="1"/>
        <c:tickLblPos val="nextTo"/>
        <c:crossAx val="63981440"/>
        <c:crosses val="autoZero"/>
        <c:crossBetween val="between"/>
      </c:valAx>
    </c:plotArea>
    <c:legend>
      <c:legendPos val="b"/>
      <c:layout/>
    </c:legend>
    <c:plotVisOnly val="1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dLbls>
            <c:txPr>
              <a:bodyPr/>
              <a:lstStyle/>
              <a:p>
                <a:pPr>
                  <a:defRPr sz="2800"/>
                </a:pPr>
                <a:endParaRPr lang="ru-RU"/>
              </a:p>
            </c:txPr>
            <c:showVal val="1"/>
          </c:dLbls>
          <c:val>
            <c:numRef>
              <c:f>Лист1!$A$1</c:f>
              <c:numCache>
                <c:formatCode>General</c:formatCode>
                <c:ptCount val="1"/>
                <c:pt idx="0">
                  <c:v>42</c:v>
                </c:pt>
              </c:numCache>
            </c:numRef>
          </c:val>
        </c:ser>
        <c:ser>
          <c:idx val="1"/>
          <c:order val="1"/>
          <c:dLbls>
            <c:txPr>
              <a:bodyPr/>
              <a:lstStyle/>
              <a:p>
                <a:pPr>
                  <a:defRPr sz="2800"/>
                </a:pPr>
                <a:endParaRPr lang="ru-RU"/>
              </a:p>
            </c:txPr>
            <c:showVal val="1"/>
          </c:dLbls>
          <c:val>
            <c:numRef>
              <c:f>Лист1!$B$1</c:f>
              <c:numCache>
                <c:formatCode>General</c:formatCode>
                <c:ptCount val="1"/>
                <c:pt idx="0">
                  <c:v>13</c:v>
                </c:pt>
              </c:numCache>
            </c:numRef>
          </c:val>
        </c:ser>
        <c:ser>
          <c:idx val="2"/>
          <c:order val="2"/>
          <c:dLbls>
            <c:txPr>
              <a:bodyPr/>
              <a:lstStyle/>
              <a:p>
                <a:pPr>
                  <a:defRPr sz="2800"/>
                </a:pPr>
                <a:endParaRPr lang="ru-RU"/>
              </a:p>
            </c:txPr>
            <c:showVal val="1"/>
          </c:dLbls>
          <c:val>
            <c:numRef>
              <c:f>Лист1!$C$1</c:f>
              <c:numCache>
                <c:formatCode>General</c:formatCode>
                <c:ptCount val="1"/>
                <c:pt idx="0">
                  <c:v>17</c:v>
                </c:pt>
              </c:numCache>
            </c:numRef>
          </c:val>
        </c:ser>
        <c:ser>
          <c:idx val="3"/>
          <c:order val="3"/>
          <c:dLbls>
            <c:txPr>
              <a:bodyPr/>
              <a:lstStyle/>
              <a:p>
                <a:pPr>
                  <a:defRPr sz="2800"/>
                </a:pPr>
                <a:endParaRPr lang="ru-RU"/>
              </a:p>
            </c:txPr>
            <c:showVal val="1"/>
          </c:dLbls>
          <c:val>
            <c:numRef>
              <c:f>Лист1!$D$1</c:f>
              <c:numCache>
                <c:formatCode>General</c:formatCode>
                <c:ptCount val="1"/>
                <c:pt idx="0">
                  <c:v>5</c:v>
                </c:pt>
              </c:numCache>
            </c:numRef>
          </c:val>
        </c:ser>
        <c:ser>
          <c:idx val="4"/>
          <c:order val="4"/>
          <c:dLbls>
            <c:txPr>
              <a:bodyPr/>
              <a:lstStyle/>
              <a:p>
                <a:pPr>
                  <a:defRPr sz="2800"/>
                </a:pPr>
                <a:endParaRPr lang="ru-RU"/>
              </a:p>
            </c:txPr>
            <c:showVal val="1"/>
          </c:dLbls>
          <c:val>
            <c:numRef>
              <c:f>Лист1!$E$1</c:f>
              <c:numCache>
                <c:formatCode>General</c:formatCode>
                <c:ptCount val="1"/>
                <c:pt idx="0">
                  <c:v>23</c:v>
                </c:pt>
              </c:numCache>
            </c:numRef>
          </c:val>
        </c:ser>
        <c:dLbls>
          <c:showVal val="1"/>
        </c:dLbls>
        <c:shape val="box"/>
        <c:axId val="64050304"/>
        <c:axId val="64051840"/>
        <c:axId val="0"/>
      </c:bar3DChart>
      <c:catAx>
        <c:axId val="64050304"/>
        <c:scaling>
          <c:orientation val="minMax"/>
        </c:scaling>
        <c:axPos val="b"/>
        <c:tickLblPos val="nextTo"/>
        <c:crossAx val="64051840"/>
        <c:crosses val="autoZero"/>
        <c:auto val="1"/>
        <c:lblAlgn val="ctr"/>
        <c:lblOffset val="100"/>
      </c:catAx>
      <c:valAx>
        <c:axId val="64051840"/>
        <c:scaling>
          <c:orientation val="minMax"/>
        </c:scaling>
        <c:axPos val="l"/>
        <c:majorGridlines/>
        <c:numFmt formatCode="General" sourceLinked="1"/>
        <c:tickLblPos val="nextTo"/>
        <c:crossAx val="64050304"/>
        <c:crosses val="autoZero"/>
        <c:crossBetween val="between"/>
      </c:valAx>
    </c:plotArea>
    <c:legend>
      <c:legendPos val="b"/>
      <c:layout/>
    </c:legend>
    <c:plotVisOnly val="1"/>
  </c:chart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dLbls>
            <c:txPr>
              <a:bodyPr/>
              <a:lstStyle/>
              <a:p>
                <a:pPr>
                  <a:defRPr sz="2800"/>
                </a:pPr>
                <a:endParaRPr lang="ru-RU"/>
              </a:p>
            </c:txPr>
            <c:showVal val="1"/>
          </c:dLbls>
          <c:val>
            <c:numRef>
              <c:f>Лист1!$A$1</c:f>
              <c:numCache>
                <c:formatCode>General</c:formatCode>
                <c:ptCount val="1"/>
                <c:pt idx="0">
                  <c:v>27</c:v>
                </c:pt>
              </c:numCache>
            </c:numRef>
          </c:val>
        </c:ser>
        <c:ser>
          <c:idx val="1"/>
          <c:order val="1"/>
          <c:dLbls>
            <c:txPr>
              <a:bodyPr/>
              <a:lstStyle/>
              <a:p>
                <a:pPr>
                  <a:defRPr sz="2800"/>
                </a:pPr>
                <a:endParaRPr lang="ru-RU"/>
              </a:p>
            </c:txPr>
            <c:showVal val="1"/>
          </c:dLbls>
          <c:val>
            <c:numRef>
              <c:f>Лист1!$B$1</c:f>
              <c:numCache>
                <c:formatCode>General</c:formatCode>
                <c:ptCount val="1"/>
                <c:pt idx="0">
                  <c:v>13</c:v>
                </c:pt>
              </c:numCache>
            </c:numRef>
          </c:val>
        </c:ser>
        <c:ser>
          <c:idx val="2"/>
          <c:order val="2"/>
          <c:dLbls>
            <c:txPr>
              <a:bodyPr/>
              <a:lstStyle/>
              <a:p>
                <a:pPr>
                  <a:defRPr sz="2800"/>
                </a:pPr>
                <a:endParaRPr lang="ru-RU"/>
              </a:p>
            </c:txPr>
            <c:showVal val="1"/>
          </c:dLbls>
          <c:val>
            <c:numRef>
              <c:f>Лист1!$C$1</c:f>
              <c:numCache>
                <c:formatCode>General</c:formatCode>
                <c:ptCount val="1"/>
                <c:pt idx="0">
                  <c:v>26</c:v>
                </c:pt>
              </c:numCache>
            </c:numRef>
          </c:val>
        </c:ser>
        <c:ser>
          <c:idx val="3"/>
          <c:order val="3"/>
          <c:dLbls>
            <c:txPr>
              <a:bodyPr/>
              <a:lstStyle/>
              <a:p>
                <a:pPr>
                  <a:defRPr sz="2800"/>
                </a:pPr>
                <a:endParaRPr lang="ru-RU"/>
              </a:p>
            </c:txPr>
            <c:showVal val="1"/>
          </c:dLbls>
          <c:val>
            <c:numRef>
              <c:f>Лист1!$D$1</c:f>
              <c:numCache>
                <c:formatCode>General</c:formatCode>
                <c:ptCount val="1"/>
                <c:pt idx="0">
                  <c:v>33</c:v>
                </c:pt>
              </c:numCache>
            </c:numRef>
          </c:val>
        </c:ser>
        <c:ser>
          <c:idx val="4"/>
          <c:order val="4"/>
          <c:dLbls>
            <c:txPr>
              <a:bodyPr/>
              <a:lstStyle/>
              <a:p>
                <a:pPr>
                  <a:defRPr sz="2800"/>
                </a:pPr>
                <a:endParaRPr lang="ru-RU"/>
              </a:p>
            </c:txPr>
            <c:showVal val="1"/>
          </c:dLbls>
          <c:val>
            <c:numRef>
              <c:f>Лист1!$E$1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dLbls>
          <c:showVal val="1"/>
        </c:dLbls>
        <c:shape val="box"/>
        <c:axId val="64172416"/>
        <c:axId val="64173952"/>
        <c:axId val="0"/>
      </c:bar3DChart>
      <c:catAx>
        <c:axId val="64172416"/>
        <c:scaling>
          <c:orientation val="minMax"/>
        </c:scaling>
        <c:axPos val="b"/>
        <c:tickLblPos val="nextTo"/>
        <c:crossAx val="64173952"/>
        <c:crosses val="autoZero"/>
        <c:auto val="1"/>
        <c:lblAlgn val="ctr"/>
        <c:lblOffset val="100"/>
      </c:catAx>
      <c:valAx>
        <c:axId val="64173952"/>
        <c:scaling>
          <c:orientation val="minMax"/>
        </c:scaling>
        <c:axPos val="l"/>
        <c:majorGridlines/>
        <c:numFmt formatCode="General" sourceLinked="1"/>
        <c:tickLblPos val="nextTo"/>
        <c:crossAx val="64172416"/>
        <c:crosses val="autoZero"/>
        <c:crossBetween val="between"/>
      </c:valAx>
    </c:plotArea>
    <c:legend>
      <c:legendPos val="b"/>
      <c:layout/>
    </c:legend>
    <c:plotVisOnly val="1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CAD8DF-BB15-4C38-80DD-1731A8A02E55}" type="datetimeFigureOut">
              <a:rPr lang="ru-RU" smtClean="0"/>
              <a:t>15.06.2011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101AAA-2F24-4C65-B0CC-54473266C4E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D43D59-A690-4E3A-AE9B-977E9E8A721A}" type="datetime1">
              <a:rPr lang="ru-RU" smtClean="0"/>
              <a:t>15.06.2011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Педагог-психолог: Герасимова С.Н.</a:t>
            </a:r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7FDCD3-FF20-404C-85CA-2961019C827D}" type="datetime1">
              <a:rPr lang="ru-RU" smtClean="0"/>
              <a:t>15.06.2011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Педагог-психолог: Герасимова С.Н.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A26F33-4A60-4AC0-ACB2-695CB6EE4318}" type="datetime1">
              <a:rPr lang="ru-RU" smtClean="0"/>
              <a:t>15.06.2011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Педагог-психолог: Герасимова С.Н.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A13F32-ECC4-40CA-92FC-EEC9C6DAA8AF}" type="datetime1">
              <a:rPr lang="ru-RU" smtClean="0"/>
              <a:t>15.06.2011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Педагог-психолог: Герасимова С.Н.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1C897B-D20D-4C8C-88E4-062123328999}" type="datetime1">
              <a:rPr lang="ru-RU" smtClean="0"/>
              <a:t>15.06.2011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Педагог-психолог: Герасимова С.Н.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DC4C7C-73AE-4C52-8FE2-C85FCDBD75FC}" type="datetime1">
              <a:rPr lang="ru-RU" smtClean="0"/>
              <a:t>15.06.2011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Педагог-психолог: Герасимова С.Н.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05E183-C95F-4F16-BDE5-83DD98FECC7D}" type="datetime1">
              <a:rPr lang="ru-RU" smtClean="0"/>
              <a:t>15.06.2011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Педагог-психолог: Герасимова С.Н.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281C0D-F6E0-4DF1-AC2F-20EC97DCDC8C}" type="datetime1">
              <a:rPr lang="ru-RU" smtClean="0"/>
              <a:t>15.06.2011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Педагог-психолог: Герасимова С.Н.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2CC089-4F63-4334-88EB-AC58BB17D220}" type="datetime1">
              <a:rPr lang="ru-RU" smtClean="0"/>
              <a:t>15.06.2011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Педагог-психолог: Герасимова С.Н.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76D267-A845-42C9-BC7F-FC83BF74B6F3}" type="datetime1">
              <a:rPr lang="ru-RU" smtClean="0"/>
              <a:t>15.06.2011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Педагог-психолог: Герасимова С.Н.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EB0065-8C83-4FDA-87AB-214A84EA853B}" type="datetime1">
              <a:rPr lang="ru-RU" smtClean="0"/>
              <a:t>15.06.2011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Педагог-психолог: Герасимова С.Н.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290408F8-1C8E-47EC-9684-59C71E082140}" type="datetime1">
              <a:rPr lang="ru-RU" smtClean="0"/>
              <a:t>15.06.2011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r>
              <a:rPr lang="ru-RU" smtClean="0"/>
              <a:t>Педагог-психолог: Герасимова С.Н.</a:t>
            </a: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fade thruBlk="1"/>
  </p:transition>
  <p:hf sldNum="0" hd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57290" y="357166"/>
            <a:ext cx="7406640" cy="4214842"/>
          </a:xfrm>
        </p:spPr>
        <p:txBody>
          <a:bodyPr>
            <a:normAutofit/>
          </a:bodyPr>
          <a:lstStyle/>
          <a:p>
            <a:pPr algn="ctr"/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Результаты анкетирования учащихся старших классов</a:t>
            </a:r>
            <a:b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 теме: </a:t>
            </a:r>
            <a:b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«Современный урок».</a:t>
            </a:r>
            <a:r>
              <a:rPr lang="ru-RU" dirty="0" smtClean="0">
                <a:solidFill>
                  <a:srgbClr val="002060"/>
                </a:solidFill>
              </a:rPr>
              <a:t/>
            </a:r>
            <a:br>
              <a:rPr lang="ru-RU" dirty="0" smtClean="0">
                <a:solidFill>
                  <a:srgbClr val="002060"/>
                </a:solidFill>
              </a:rPr>
            </a:b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3" name="Рисунок 2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57950" y="4572008"/>
            <a:ext cx="2290769" cy="16621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2714612" y="6215082"/>
            <a:ext cx="3857652" cy="404812"/>
          </a:xfrm>
        </p:spPr>
        <p:txBody>
          <a:bodyPr/>
          <a:lstStyle/>
          <a:p>
            <a:pPr algn="ctr"/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Педагог-психолог: Герасимова С.Н.</a:t>
            </a:r>
            <a:endParaRPr lang="ru-RU" sz="1800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3042" y="500042"/>
            <a:ext cx="7290646" cy="3214710"/>
          </a:xfrm>
        </p:spPr>
        <p:txBody>
          <a:bodyPr>
            <a:normAutofit fontScale="90000"/>
          </a:bodyPr>
          <a:lstStyle/>
          <a:p>
            <a:r>
              <a:rPr lang="ru-RU" sz="2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 Ваш взгляд, современный урок – это</a:t>
            </a:r>
            <a:br>
              <a:rPr lang="ru-RU" sz="2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урок в компьютерном классе (37%);</a:t>
            </a:r>
            <a:br>
              <a:rPr lang="ru-RU" sz="2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урок – КВН (20%);</a:t>
            </a:r>
            <a:br>
              <a:rPr lang="ru-RU" sz="2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урок – проект (26%);</a:t>
            </a:r>
            <a:br>
              <a:rPr lang="ru-RU" sz="2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урок – лабораторная работа;</a:t>
            </a:r>
            <a:br>
              <a:rPr lang="ru-RU" sz="2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урок – диспут (11%).</a:t>
            </a:r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002060"/>
                </a:solidFill>
              </a:rPr>
              <a:t/>
            </a:r>
            <a:br>
              <a:rPr lang="ru-RU" dirty="0" smtClean="0">
                <a:solidFill>
                  <a:srgbClr val="002060"/>
                </a:solidFill>
              </a:rPr>
            </a:b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3" name="Рисунок 2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58082" y="642918"/>
            <a:ext cx="1428760" cy="1390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785918" y="2500306"/>
          <a:ext cx="6429420" cy="34290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3174" y="6143644"/>
            <a:ext cx="4110046" cy="495280"/>
          </a:xfrm>
        </p:spPr>
        <p:txBody>
          <a:bodyPr/>
          <a:lstStyle/>
          <a:p>
            <a:pPr algn="ctr"/>
            <a:r>
              <a:rPr lang="ru-RU" sz="18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Педагог-психолог: Герасимова С.Н.</a:t>
            </a:r>
            <a:endParaRPr lang="ru-RU" sz="1800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0"/>
            <a:ext cx="7498080" cy="2500306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endParaRPr lang="ru-RU" sz="3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Какую роль Вы отводите учителю?</a:t>
            </a:r>
          </a:p>
          <a:p>
            <a:pPr>
              <a:buFont typeface="Wingdings" pitchFamily="2" charset="2"/>
              <a:buChar char="Ø"/>
            </a:pP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носитель информации (36%);</a:t>
            </a:r>
          </a:p>
          <a:p>
            <a:pPr>
              <a:buFont typeface="Wingdings" pitchFamily="2" charset="2"/>
              <a:buChar char="Ø"/>
            </a:pP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помощник (37%);</a:t>
            </a:r>
          </a:p>
          <a:p>
            <a:pPr>
              <a:buFont typeface="Wingdings" pitchFamily="2" charset="2"/>
              <a:buChar char="Ø"/>
            </a:pP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направляющий (26%);</a:t>
            </a:r>
          </a:p>
          <a:p>
            <a:pPr>
              <a:buFont typeface="Wingdings" pitchFamily="2" charset="2"/>
              <a:buChar char="Ø"/>
            </a:pP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контролер (1%).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29520" y="285728"/>
            <a:ext cx="1500198" cy="1572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Содержимое 3"/>
          <p:cNvGraphicFramePr>
            <a:graphicFrameLocks/>
          </p:cNvGraphicFramePr>
          <p:nvPr/>
        </p:nvGraphicFramePr>
        <p:xfrm>
          <a:off x="1571604" y="2357430"/>
          <a:ext cx="6858048" cy="37862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2571736" y="6143644"/>
            <a:ext cx="4357718" cy="476250"/>
          </a:xfrm>
        </p:spPr>
        <p:txBody>
          <a:bodyPr/>
          <a:lstStyle/>
          <a:p>
            <a:pPr algn="ctr"/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Педагог-психолог: Герасимова С.Н.</a:t>
            </a:r>
            <a:endParaRPr lang="ru-RU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71604" y="285728"/>
            <a:ext cx="7362084" cy="3000396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Какие требования Вы предъявляете к современному учителю?</a:t>
            </a:r>
          </a:p>
          <a:p>
            <a:pPr>
              <a:buFont typeface="Wingdings" pitchFamily="2" charset="2"/>
              <a:buChar char="Ø"/>
            </a:pPr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эрудированный (16%);</a:t>
            </a:r>
          </a:p>
          <a:p>
            <a:pPr>
              <a:buFont typeface="Wingdings" pitchFamily="2" charset="2"/>
              <a:buChar char="Ø"/>
            </a:pPr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компетентный (9);</a:t>
            </a:r>
          </a:p>
          <a:p>
            <a:pPr>
              <a:buFont typeface="Wingdings" pitchFamily="2" charset="2"/>
              <a:buChar char="Ø"/>
            </a:pPr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владеющий информацией (25%);</a:t>
            </a:r>
          </a:p>
          <a:p>
            <a:pPr>
              <a:buFont typeface="Wingdings" pitchFamily="2" charset="2"/>
              <a:buChar char="Ø"/>
            </a:pPr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добрый (19%);</a:t>
            </a:r>
          </a:p>
          <a:p>
            <a:pPr>
              <a:buFont typeface="Wingdings" pitchFamily="2" charset="2"/>
              <a:buChar char="Ø"/>
            </a:pPr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эрудированный и компетентный (15%);</a:t>
            </a:r>
          </a:p>
          <a:p>
            <a:pPr>
              <a:buFont typeface="Wingdings" pitchFamily="2" charset="2"/>
              <a:buChar char="Ø"/>
            </a:pPr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компетентный и добрый (9%);</a:t>
            </a:r>
          </a:p>
          <a:p>
            <a:pPr>
              <a:buFont typeface="Wingdings" pitchFamily="2" charset="2"/>
              <a:buChar char="Ø"/>
            </a:pPr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все требования (7%).</a:t>
            </a:r>
          </a:p>
          <a:p>
            <a:pPr>
              <a:buFont typeface="Wingdings" pitchFamily="2" charset="2"/>
              <a:buChar char="Ø"/>
            </a:pP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86644" y="928670"/>
            <a:ext cx="1428760" cy="1214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Диаграмма 4"/>
          <p:cNvGraphicFramePr/>
          <p:nvPr/>
        </p:nvGraphicFramePr>
        <p:xfrm>
          <a:off x="3000364" y="3429000"/>
          <a:ext cx="4786346" cy="29289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2786050" y="6215082"/>
            <a:ext cx="3929090" cy="476250"/>
          </a:xfrm>
        </p:spPr>
        <p:txBody>
          <a:bodyPr/>
          <a:lstStyle/>
          <a:p>
            <a:pPr algn="ctr"/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Педагог-психолог: Герасимова С.Н.</a:t>
            </a:r>
            <a:endParaRPr lang="ru-RU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214290"/>
            <a:ext cx="7498080" cy="6034110"/>
          </a:xfrm>
        </p:spPr>
        <p:txBody>
          <a:bodyPr/>
          <a:lstStyle/>
          <a:p>
            <a:pPr>
              <a:buNone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Что Вам кажется более всего полезным на уроке?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устный опрос (30%);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самостоятельная работа (16%);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проблемный поиск информации (50%);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рассказ учителя (2%);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решение задач (2%).</a:t>
            </a:r>
          </a:p>
          <a:p>
            <a:pPr>
              <a:buFont typeface="Wingdings" pitchFamily="2" charset="2"/>
              <a:buChar char="Ø"/>
            </a:pP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29520" y="1000108"/>
            <a:ext cx="1428760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Диаграмма 4"/>
          <p:cNvGraphicFramePr/>
          <p:nvPr/>
        </p:nvGraphicFramePr>
        <p:xfrm>
          <a:off x="2285984" y="2928934"/>
          <a:ext cx="5357850" cy="29289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2357422" y="6143644"/>
            <a:ext cx="5072098" cy="500066"/>
          </a:xfrm>
        </p:spPr>
        <p:txBody>
          <a:bodyPr/>
          <a:lstStyle/>
          <a:p>
            <a:pPr algn="ctr"/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Педагог-психолог: Герасимова С.Н.</a:t>
            </a:r>
            <a:endParaRPr lang="ru-RU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14480" y="142852"/>
            <a:ext cx="7219208" cy="2928958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подготовке к урокам Вы используете:</a:t>
            </a:r>
          </a:p>
          <a:p>
            <a:pPr>
              <a:buFont typeface="Wingdings" pitchFamily="2" charset="2"/>
              <a:buChar char="Ø"/>
            </a:pPr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школьный учебник (22%);</a:t>
            </a:r>
          </a:p>
          <a:p>
            <a:pPr>
              <a:buFont typeface="Wingdings" pitchFamily="2" charset="2"/>
              <a:buChar char="Ø"/>
            </a:pPr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интернет (7%);</a:t>
            </a:r>
          </a:p>
          <a:p>
            <a:pPr>
              <a:buFont typeface="Wingdings" pitchFamily="2" charset="2"/>
              <a:buChar char="Ø"/>
            </a:pPr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учебник и интернет (45%);</a:t>
            </a:r>
          </a:p>
          <a:p>
            <a:pPr>
              <a:buFont typeface="Wingdings" pitchFamily="2" charset="2"/>
              <a:buChar char="Ø"/>
            </a:pPr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учебник и худ. литература (2%);</a:t>
            </a:r>
          </a:p>
          <a:p>
            <a:pPr>
              <a:buFont typeface="Wingdings" pitchFamily="2" charset="2"/>
              <a:buChar char="Ø"/>
            </a:pPr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учебник, интернет, помощь родителей (24%);</a:t>
            </a:r>
          </a:p>
          <a:p>
            <a:pPr>
              <a:buFont typeface="Wingdings" pitchFamily="2" charset="2"/>
              <a:buChar char="Ø"/>
            </a:pPr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энциклопедию; художественную литературу;</a:t>
            </a:r>
          </a:p>
          <a:p>
            <a:pPr>
              <a:buFont typeface="Wingdings" pitchFamily="2" charset="2"/>
              <a:buChar char="Ø"/>
            </a:pPr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помощь родителей.</a:t>
            </a:r>
          </a:p>
          <a:p>
            <a:pPr>
              <a:buFont typeface="Wingdings" pitchFamily="2" charset="2"/>
              <a:buChar char="Ø"/>
            </a:pPr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16" y="500042"/>
            <a:ext cx="1785950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Диаграмма 4"/>
          <p:cNvGraphicFramePr/>
          <p:nvPr/>
        </p:nvGraphicFramePr>
        <p:xfrm>
          <a:off x="2214546" y="2928934"/>
          <a:ext cx="5072098" cy="2857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2643174" y="6143644"/>
            <a:ext cx="4357718" cy="476250"/>
          </a:xfrm>
        </p:spPr>
        <p:txBody>
          <a:bodyPr/>
          <a:lstStyle/>
          <a:p>
            <a:pPr algn="ctr"/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Педагог-психолог: Герасимова С.Н.</a:t>
            </a:r>
            <a:endParaRPr lang="ru-RU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285728"/>
            <a:ext cx="7498080" cy="257176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Как Вы чувствуете себя на уроке?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комфортно (42%);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скованно (13%);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тревожно (17%);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уверенно (5%);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спокойно (23%).</a:t>
            </a:r>
          </a:p>
          <a:p>
            <a:pPr>
              <a:buFont typeface="Wingdings" pitchFamily="2" charset="2"/>
              <a:buChar char="Ø"/>
            </a:pPr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15140" y="571480"/>
            <a:ext cx="1785950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Диаграмма 4"/>
          <p:cNvGraphicFramePr/>
          <p:nvPr/>
        </p:nvGraphicFramePr>
        <p:xfrm>
          <a:off x="2071670" y="2571744"/>
          <a:ext cx="5786478" cy="39290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2214546" y="6381750"/>
            <a:ext cx="4500594" cy="476250"/>
          </a:xfrm>
        </p:spPr>
        <p:txBody>
          <a:bodyPr/>
          <a:lstStyle/>
          <a:p>
            <a:pPr algn="ctr"/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Педагог-психолог: Герасимова С.Н.</a:t>
            </a:r>
            <a:endParaRPr lang="ru-RU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728" y="214290"/>
            <a:ext cx="7504960" cy="2357454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Считаете ли Вы содержание учебного материала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доступным (27%);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научным (13%);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интересным (26%);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перегруженным (33%);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творческим (1%).</a:t>
            </a:r>
          </a:p>
          <a:p>
            <a:pPr>
              <a:buFont typeface="Wingdings" pitchFamily="2" charset="2"/>
              <a:buChar char="Ø"/>
            </a:pPr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768" y="857232"/>
            <a:ext cx="1643074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Диаграмма 4"/>
          <p:cNvGraphicFramePr/>
          <p:nvPr/>
        </p:nvGraphicFramePr>
        <p:xfrm>
          <a:off x="2000232" y="2500306"/>
          <a:ext cx="5500726" cy="37147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2357422" y="6143644"/>
            <a:ext cx="4929222" cy="428628"/>
          </a:xfrm>
        </p:spPr>
        <p:txBody>
          <a:bodyPr/>
          <a:lstStyle/>
          <a:p>
            <a:pPr algn="ctr"/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Педагог-психолог: Герасимова С.Н.</a:t>
            </a:r>
            <a:endParaRPr lang="ru-RU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125</TotalTime>
  <Words>256</Words>
  <PresentationFormat>Экран (4:3)</PresentationFormat>
  <Paragraphs>51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Солнцестояние</vt:lpstr>
      <vt:lpstr>Результаты анкетирования учащихся старших классов по теме:  «Современный урок». </vt:lpstr>
      <vt:lpstr>На Ваш взгляд, современный урок – это - урок в компьютерном классе (37%); - урок – КВН (20%); - урок – проект (26%); - урок – лабораторная работа; - урок – диспут (11%).   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Результаты анкетирования учащихся старших классов по теме:  «Современный урок» </dc:title>
  <cp:lastModifiedBy>WiZaRd</cp:lastModifiedBy>
  <cp:revision>19</cp:revision>
  <dcterms:modified xsi:type="dcterms:W3CDTF">2011-06-15T16:08:21Z</dcterms:modified>
</cp:coreProperties>
</file>