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Лист1!$A$1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Лист1!$B$1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2"/>
          <c:order val="2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Лист1!$C$1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ser>
          <c:idx val="3"/>
          <c:order val="3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Лист1!$D$1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dLbls>
          <c:showVal val="1"/>
        </c:dLbls>
        <c:shape val="box"/>
        <c:axId val="63327616"/>
        <c:axId val="63349888"/>
        <c:axId val="0"/>
      </c:bar3DChart>
      <c:catAx>
        <c:axId val="63327616"/>
        <c:scaling>
          <c:orientation val="minMax"/>
        </c:scaling>
        <c:axPos val="b"/>
        <c:tickLblPos val="nextTo"/>
        <c:crossAx val="63349888"/>
        <c:crosses val="autoZero"/>
        <c:auto val="1"/>
        <c:lblAlgn val="ctr"/>
        <c:lblOffset val="100"/>
      </c:catAx>
      <c:valAx>
        <c:axId val="63349888"/>
        <c:scaling>
          <c:orientation val="minMax"/>
        </c:scaling>
        <c:axPos val="l"/>
        <c:majorGridlines/>
        <c:numFmt formatCode="General" sourceLinked="1"/>
        <c:tickLblPos val="nextTo"/>
        <c:crossAx val="6332761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Лист1!$A$1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Лист1!$B$1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2"/>
          <c:order val="2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Лист1!$C$1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ser>
          <c:idx val="3"/>
          <c:order val="3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Лист1!$D$1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shape val="box"/>
        <c:axId val="63383040"/>
        <c:axId val="63384576"/>
        <c:axId val="0"/>
      </c:bar3DChart>
      <c:catAx>
        <c:axId val="63383040"/>
        <c:scaling>
          <c:orientation val="minMax"/>
        </c:scaling>
        <c:axPos val="b"/>
        <c:tickLblPos val="nextTo"/>
        <c:crossAx val="63384576"/>
        <c:crosses val="autoZero"/>
        <c:auto val="1"/>
        <c:lblAlgn val="ctr"/>
        <c:lblOffset val="100"/>
      </c:catAx>
      <c:valAx>
        <c:axId val="63384576"/>
        <c:scaling>
          <c:orientation val="minMax"/>
        </c:scaling>
        <c:axPos val="l"/>
        <c:majorGridlines/>
        <c:numFmt formatCode="General" sourceLinked="1"/>
        <c:tickLblPos val="nextTo"/>
        <c:crossAx val="63383040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Лист1!$A$1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Лист1!$B$1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2"/>
          <c:order val="2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Лист1!$C$1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3"/>
          <c:order val="3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Лист1!$D$1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ser>
          <c:idx val="4"/>
          <c:order val="4"/>
          <c:dLbls>
            <c:dLbl>
              <c:idx val="0"/>
              <c:layout>
                <c:manualLayout>
                  <c:x val="1.666666666666668E-2"/>
                  <c:y val="9.2592592592592744E-3"/>
                </c:manualLayout>
              </c:layout>
              <c:showVal val="1"/>
            </c:dLbl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Лист1!$E$1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5"/>
          <c:order val="5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Лист1!$F$1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6"/>
          <c:order val="6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Лист1!$G$1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dLbls>
          <c:showVal val="1"/>
        </c:dLbls>
        <c:shape val="box"/>
        <c:axId val="63863808"/>
        <c:axId val="63873792"/>
        <c:axId val="0"/>
      </c:bar3DChart>
      <c:catAx>
        <c:axId val="63863808"/>
        <c:scaling>
          <c:orientation val="minMax"/>
        </c:scaling>
        <c:axPos val="b"/>
        <c:tickLblPos val="nextTo"/>
        <c:crossAx val="63873792"/>
        <c:crosses val="autoZero"/>
        <c:auto val="1"/>
        <c:lblAlgn val="ctr"/>
        <c:lblOffset val="100"/>
      </c:catAx>
      <c:valAx>
        <c:axId val="63873792"/>
        <c:scaling>
          <c:orientation val="minMax"/>
        </c:scaling>
        <c:axPos val="l"/>
        <c:majorGridlines/>
        <c:numFmt formatCode="General" sourceLinked="1"/>
        <c:tickLblPos val="nextTo"/>
        <c:crossAx val="63863808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Лист1!$A$1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Лист1!$B$1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2"/>
          <c:order val="2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Лист1!$C$1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3"/>
          <c:order val="3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Лист1!$D$1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4"/>
          <c:order val="4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Лист1!$E$1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shape val="box"/>
        <c:axId val="63928576"/>
        <c:axId val="63934464"/>
        <c:axId val="0"/>
      </c:bar3DChart>
      <c:catAx>
        <c:axId val="63928576"/>
        <c:scaling>
          <c:orientation val="minMax"/>
        </c:scaling>
        <c:axPos val="b"/>
        <c:tickLblPos val="nextTo"/>
        <c:crossAx val="63934464"/>
        <c:crosses val="autoZero"/>
        <c:auto val="1"/>
        <c:lblAlgn val="ctr"/>
        <c:lblOffset val="100"/>
      </c:catAx>
      <c:valAx>
        <c:axId val="63934464"/>
        <c:scaling>
          <c:orientation val="minMax"/>
        </c:scaling>
        <c:axPos val="l"/>
        <c:majorGridlines/>
        <c:numFmt formatCode="General" sourceLinked="1"/>
        <c:tickLblPos val="nextTo"/>
        <c:crossAx val="6392857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Лист1!$A$1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Лист1!$B$1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2"/>
          <c:order val="2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Лист1!$C$1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</c:ser>
        <c:ser>
          <c:idx val="3"/>
          <c:order val="3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Лист1!$D$1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4"/>
          <c:order val="4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Лист1!$E$1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dLbls>
          <c:showVal val="1"/>
        </c:dLbls>
        <c:shape val="box"/>
        <c:axId val="63981440"/>
        <c:axId val="63982976"/>
        <c:axId val="0"/>
      </c:bar3DChart>
      <c:catAx>
        <c:axId val="63981440"/>
        <c:scaling>
          <c:orientation val="minMax"/>
        </c:scaling>
        <c:axPos val="b"/>
        <c:tickLblPos val="nextTo"/>
        <c:crossAx val="63982976"/>
        <c:crosses val="autoZero"/>
        <c:auto val="1"/>
        <c:lblAlgn val="ctr"/>
        <c:lblOffset val="100"/>
      </c:catAx>
      <c:valAx>
        <c:axId val="63982976"/>
        <c:scaling>
          <c:orientation val="minMax"/>
        </c:scaling>
        <c:axPos val="l"/>
        <c:majorGridlines/>
        <c:numFmt formatCode="General" sourceLinked="1"/>
        <c:tickLblPos val="nextTo"/>
        <c:crossAx val="63981440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Лист1!$A$1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Лист1!$B$1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2"/>
          <c:order val="2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Лист1!$C$1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3"/>
          <c:order val="3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Лист1!$D$1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4"/>
          <c:order val="4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Лист1!$E$1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dLbls>
          <c:showVal val="1"/>
        </c:dLbls>
        <c:shape val="box"/>
        <c:axId val="64050304"/>
        <c:axId val="64051840"/>
        <c:axId val="0"/>
      </c:bar3DChart>
      <c:catAx>
        <c:axId val="64050304"/>
        <c:scaling>
          <c:orientation val="minMax"/>
        </c:scaling>
        <c:axPos val="b"/>
        <c:tickLblPos val="nextTo"/>
        <c:crossAx val="64051840"/>
        <c:crosses val="autoZero"/>
        <c:auto val="1"/>
        <c:lblAlgn val="ctr"/>
        <c:lblOffset val="100"/>
      </c:catAx>
      <c:valAx>
        <c:axId val="64051840"/>
        <c:scaling>
          <c:orientation val="minMax"/>
        </c:scaling>
        <c:axPos val="l"/>
        <c:majorGridlines/>
        <c:numFmt formatCode="General" sourceLinked="1"/>
        <c:tickLblPos val="nextTo"/>
        <c:crossAx val="6405030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Лист1!$A$1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Лист1!$B$1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2"/>
          <c:order val="2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Лист1!$C$1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ser>
          <c:idx val="3"/>
          <c:order val="3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Лист1!$D$1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ser>
          <c:idx val="4"/>
          <c:order val="4"/>
          <c:dLbls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val>
            <c:numRef>
              <c:f>Лист1!$E$1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shape val="box"/>
        <c:axId val="64172416"/>
        <c:axId val="64173952"/>
        <c:axId val="0"/>
      </c:bar3DChart>
      <c:catAx>
        <c:axId val="64172416"/>
        <c:scaling>
          <c:orientation val="minMax"/>
        </c:scaling>
        <c:axPos val="b"/>
        <c:tickLblPos val="nextTo"/>
        <c:crossAx val="64173952"/>
        <c:crosses val="autoZero"/>
        <c:auto val="1"/>
        <c:lblAlgn val="ctr"/>
        <c:lblOffset val="100"/>
      </c:catAx>
      <c:valAx>
        <c:axId val="64173952"/>
        <c:scaling>
          <c:orientation val="minMax"/>
        </c:scaling>
        <c:axPos val="l"/>
        <c:majorGridlines/>
        <c:numFmt formatCode="General" sourceLinked="1"/>
        <c:tickLblPos val="nextTo"/>
        <c:crossAx val="6417241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D8DF-BB15-4C38-80DD-1731A8A02E55}" type="datetimeFigureOut">
              <a:rPr lang="ru-RU" smtClean="0"/>
              <a:t>15.06.2011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01AAA-2F24-4C65-B0CC-54473266C4E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D43D59-A690-4E3A-AE9B-977E9E8A721A}" type="datetime1">
              <a:rPr lang="ru-RU" smtClean="0"/>
              <a:t>15.06.2011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7FDCD3-FF20-404C-85CA-2961019C827D}" type="datetime1">
              <a:rPr lang="ru-RU" smtClean="0"/>
              <a:t>15.06.2011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A26F33-4A60-4AC0-ACB2-695CB6EE4318}" type="datetime1">
              <a:rPr lang="ru-RU" smtClean="0"/>
              <a:t>15.06.2011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13F32-ECC4-40CA-92FC-EEC9C6DAA8AF}" type="datetime1">
              <a:rPr lang="ru-RU" smtClean="0"/>
              <a:t>15.06.2011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1C897B-D20D-4C8C-88E4-062123328999}" type="datetime1">
              <a:rPr lang="ru-RU" smtClean="0"/>
              <a:t>15.06.2011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C4C7C-73AE-4C52-8FE2-C85FCDBD75FC}" type="datetime1">
              <a:rPr lang="ru-RU" smtClean="0"/>
              <a:t>15.06.2011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05E183-C95F-4F16-BDE5-83DD98FECC7D}" type="datetime1">
              <a:rPr lang="ru-RU" smtClean="0"/>
              <a:t>15.06.2011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281C0D-F6E0-4DF1-AC2F-20EC97DCDC8C}" type="datetime1">
              <a:rPr lang="ru-RU" smtClean="0"/>
              <a:t>15.06.2011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CC089-4F63-4334-88EB-AC58BB17D220}" type="datetime1">
              <a:rPr lang="ru-RU" smtClean="0"/>
              <a:t>15.06.2011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76D267-A845-42C9-BC7F-FC83BF74B6F3}" type="datetime1">
              <a:rPr lang="ru-RU" smtClean="0"/>
              <a:t>15.06.2011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EB0065-8C83-4FDA-87AB-214A84EA853B}" type="datetime1">
              <a:rPr lang="ru-RU" smtClean="0"/>
              <a:t>15.06.2011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0408F8-1C8E-47EC-9684-59C71E082140}" type="datetime1">
              <a:rPr lang="ru-RU" smtClean="0"/>
              <a:t>15.06.2011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Педагог-психолог: Герасимова С.Н.</a:t>
            </a: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 thruBlk="1"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357166"/>
            <a:ext cx="7406640" cy="421484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анкетирования учащихся старших классов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теме: 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«Современный урок».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572008"/>
            <a:ext cx="2290769" cy="166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714612" y="6215082"/>
            <a:ext cx="3857652" cy="404812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Педагог-психолог: Герасимова С.Н.</a:t>
            </a:r>
            <a:endParaRPr lang="ru-RU" sz="1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500042"/>
            <a:ext cx="7290646" cy="321471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Ваш взгляд, современный урок – это</a:t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урок в компьютерном классе (37%);</a:t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урок – КВН (20%);</a:t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урок – проект (26%);</a:t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урок – лабораторная работа;</a:t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урок – диспут (11%).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642918"/>
            <a:ext cx="1428760" cy="1390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85918" y="2500306"/>
          <a:ext cx="6429420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3174" y="6143644"/>
            <a:ext cx="4110046" cy="49528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Педагог-психолог: Герасимова С.Н.</a:t>
            </a:r>
            <a:endParaRPr lang="ru-RU" sz="18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0"/>
            <a:ext cx="7498080" cy="250030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Какую роль Вы отводите учителю?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носитель информации (36%);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помощник (37%);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направляющий (26%);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контролер (1%).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500198" cy="157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1571604" y="2357430"/>
          <a:ext cx="6858048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571736" y="6143644"/>
            <a:ext cx="4357718" cy="47625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Педагог-психолог: Герасимова С.Н.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285728"/>
            <a:ext cx="7362084" cy="30003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требования Вы предъявляете к современному учителю?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эрудированный (16%);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компетентный (9);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владеющий информацией (25%);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добрый (19%);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эрудированный и компетентный (15%);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компетентный и добрый (9%);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требования (7%).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928670"/>
            <a:ext cx="14287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/>
          <p:nvPr/>
        </p:nvGraphicFramePr>
        <p:xfrm>
          <a:off x="3000364" y="3429000"/>
          <a:ext cx="4786346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786050" y="6215082"/>
            <a:ext cx="3929090" cy="47625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Педагог-психолог: Герасимова С.Н.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Вам кажется более всего полезным на уроке?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устный опрос (30%);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 (16%);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проблемный поиск информации (50%);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 учителя (2%);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решение задач (2%).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1000108"/>
            <a:ext cx="142876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/>
          <p:nvPr/>
        </p:nvGraphicFramePr>
        <p:xfrm>
          <a:off x="2285984" y="2928934"/>
          <a:ext cx="5357850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357422" y="6143644"/>
            <a:ext cx="5072098" cy="500066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Педагог-психолог: Герасимова С.Н.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142852"/>
            <a:ext cx="7219208" cy="292895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подготовке к урокам Вы используете: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школьный учебник (22%);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 (7%);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учебник и интернет (45%);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учебник и худ. литература (2%);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учебник, интернет, помощь родителей (24%);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энциклопедию; художественную литературу;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 родителей.</a:t>
            </a:r>
          </a:p>
          <a:p>
            <a:pPr>
              <a:buFont typeface="Wingdings" pitchFamily="2" charset="2"/>
              <a:buChar char="Ø"/>
            </a:pP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00042"/>
            <a:ext cx="178595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/>
          <p:nvPr/>
        </p:nvGraphicFramePr>
        <p:xfrm>
          <a:off x="2214546" y="2928934"/>
          <a:ext cx="5072098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643174" y="6143644"/>
            <a:ext cx="4357718" cy="47625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Педагог-психолог: Герасимова С.Н.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25717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Вы чувствуете себя на уроке?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комфортно (42%);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скованно (13%);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тревожно (17%);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уверенно (5%);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спокойно (23%).</a:t>
            </a:r>
          </a:p>
          <a:p>
            <a:pPr>
              <a:buFont typeface="Wingdings" pitchFamily="2" charset="2"/>
              <a:buChar char="Ø"/>
            </a:pP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571480"/>
            <a:ext cx="178595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/>
          <p:nvPr/>
        </p:nvGraphicFramePr>
        <p:xfrm>
          <a:off x="2071670" y="2571744"/>
          <a:ext cx="578647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14546" y="6381750"/>
            <a:ext cx="4500594" cy="47625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Педагог-психолог: Герасимова С.Н.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14290"/>
            <a:ext cx="7504960" cy="23574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Считаете ли Вы содержание учебного материала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доступным (27%);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научным (13%);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интересным (26%);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перегруженным (33%);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творческим (1%).</a:t>
            </a:r>
          </a:p>
          <a:p>
            <a:pPr>
              <a:buFont typeface="Wingdings" pitchFamily="2" charset="2"/>
              <a:buChar char="Ø"/>
            </a:pP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857232"/>
            <a:ext cx="164307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/>
          <p:nvPr/>
        </p:nvGraphicFramePr>
        <p:xfrm>
          <a:off x="2000232" y="2500306"/>
          <a:ext cx="5500726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357422" y="6143644"/>
            <a:ext cx="4929222" cy="428628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Педагог-психолог: Герасимова С.Н.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125</TotalTime>
  <Words>256</Words>
  <PresentationFormat>Экран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Результаты анкетирования учащихся старших классов по теме:  «Современный урок». </vt:lpstr>
      <vt:lpstr>На Ваш взгляд, современный урок – это - урок в компьютерном классе (37%); - урок – КВН (20%); - урок – проект (26%); - урок – лабораторная работа; - урок – диспут (11%).   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анкетирования учащихся старших классов по теме:  «Современный урок» </dc:title>
  <cp:lastModifiedBy>WiZaRd</cp:lastModifiedBy>
  <cp:revision>19</cp:revision>
  <dcterms:modified xsi:type="dcterms:W3CDTF">2011-06-15T16:08:21Z</dcterms:modified>
</cp:coreProperties>
</file>