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69" r:id="rId6"/>
    <p:sldId id="270" r:id="rId7"/>
    <p:sldId id="271" r:id="rId8"/>
    <p:sldId id="272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3" r:id="rId17"/>
    <p:sldId id="28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49D28-EBAD-4B13-9A04-7F42B70AE792}" type="datetime1">
              <a:rPr lang="ru-RU"/>
              <a:pPr>
                <a:defRPr/>
              </a:pPr>
              <a:t>09.08.2016</a:t>
            </a:fld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81B92D68-8788-4EFE-9AA2-A35C623980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2627963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D7FAD6-8E50-4D41-B02D-AAA6D80E73C8}" type="datetimeFigureOut">
              <a:rPr lang="ru-RU" smtClean="0"/>
              <a:t>09.08.2016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09A128-E744-4400-929C-6D8E4AABC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Прямоугольник 85"/>
          <p:cNvSpPr/>
          <p:nvPr userDrawn="1"/>
        </p:nvSpPr>
        <p:spPr>
          <a:xfrm>
            <a:off x="714348" y="285728"/>
            <a:ext cx="8215370" cy="6357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6643710"/>
            <a:ext cx="150016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kern="1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© Фокина Лидия Петровна </a:t>
            </a:r>
            <a:endParaRPr lang="ru-RU" sz="800" kern="12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pSp>
        <p:nvGrpSpPr>
          <p:cNvPr id="8" name="Группа 7"/>
          <p:cNvGrpSpPr/>
          <p:nvPr userDrawn="1"/>
        </p:nvGrpSpPr>
        <p:grpSpPr>
          <a:xfrm rot="10800000">
            <a:off x="357158" y="6147194"/>
            <a:ext cx="821538" cy="250033"/>
            <a:chOff x="2714612" y="1428736"/>
            <a:chExt cx="2857520" cy="785818"/>
          </a:xfrm>
          <a:solidFill>
            <a:schemeClr val="accent3">
              <a:lumMod val="75000"/>
            </a:schemeClr>
          </a:solidFill>
        </p:grpSpPr>
        <p:sp>
          <p:nvSpPr>
            <p:cNvPr id="9" name="Овал 8"/>
            <p:cNvSpPr/>
            <p:nvPr/>
          </p:nvSpPr>
          <p:spPr>
            <a:xfrm>
              <a:off x="4786314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2714612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4929190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2857488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3071802" y="1571612"/>
              <a:ext cx="2143140" cy="500066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softEdge rad="63500"/>
            </a:effectLst>
            <a:scene3d>
              <a:camera prst="perspectiveFront"/>
              <a:lightRig rig="balanced" dir="t">
                <a:rot lat="0" lon="0" rev="8700000"/>
              </a:lightRig>
            </a:scene3d>
            <a:sp3d>
              <a:bevelT w="190500" h="38100" prst="divo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" name="Группа 13"/>
          <p:cNvGrpSpPr/>
          <p:nvPr userDrawn="1"/>
        </p:nvGrpSpPr>
        <p:grpSpPr>
          <a:xfrm rot="10800000">
            <a:off x="357158" y="5436391"/>
            <a:ext cx="821538" cy="250033"/>
            <a:chOff x="2714612" y="1428736"/>
            <a:chExt cx="2857520" cy="785818"/>
          </a:xfrm>
          <a:solidFill>
            <a:schemeClr val="accent3">
              <a:lumMod val="75000"/>
            </a:schemeClr>
          </a:solidFill>
        </p:grpSpPr>
        <p:sp>
          <p:nvSpPr>
            <p:cNvPr id="15" name="Овал 14"/>
            <p:cNvSpPr/>
            <p:nvPr/>
          </p:nvSpPr>
          <p:spPr>
            <a:xfrm>
              <a:off x="4786314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2714612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4929190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2857488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3071802" y="1571612"/>
              <a:ext cx="2143140" cy="500066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softEdge rad="63500"/>
            </a:effectLst>
            <a:scene3d>
              <a:camera prst="perspectiveFront"/>
              <a:lightRig rig="balanced" dir="t">
                <a:rot lat="0" lon="0" rev="8700000"/>
              </a:lightRig>
            </a:scene3d>
            <a:sp3d>
              <a:bevelT w="190500" h="38100" prst="divo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7" name="Группа 86"/>
          <p:cNvGrpSpPr/>
          <p:nvPr userDrawn="1"/>
        </p:nvGrpSpPr>
        <p:grpSpPr>
          <a:xfrm rot="10800000">
            <a:off x="357158" y="4725588"/>
            <a:ext cx="821538" cy="250033"/>
            <a:chOff x="2714612" y="1428736"/>
            <a:chExt cx="2857520" cy="785818"/>
          </a:xfrm>
          <a:solidFill>
            <a:schemeClr val="accent3">
              <a:lumMod val="75000"/>
            </a:schemeClr>
          </a:solidFill>
        </p:grpSpPr>
        <p:sp>
          <p:nvSpPr>
            <p:cNvPr id="88" name="Овал 87"/>
            <p:cNvSpPr/>
            <p:nvPr/>
          </p:nvSpPr>
          <p:spPr>
            <a:xfrm>
              <a:off x="4786314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2714612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4929190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Овал 90"/>
            <p:cNvSpPr/>
            <p:nvPr/>
          </p:nvSpPr>
          <p:spPr>
            <a:xfrm>
              <a:off x="2857488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Скругленный прямоугольник 91"/>
            <p:cNvSpPr/>
            <p:nvPr/>
          </p:nvSpPr>
          <p:spPr>
            <a:xfrm>
              <a:off x="3071802" y="1571612"/>
              <a:ext cx="2143140" cy="500066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softEdge rad="63500"/>
            </a:effectLst>
            <a:scene3d>
              <a:camera prst="perspectiveFront"/>
              <a:lightRig rig="balanced" dir="t">
                <a:rot lat="0" lon="0" rev="8700000"/>
              </a:lightRig>
            </a:scene3d>
            <a:sp3d>
              <a:bevelT w="190500" h="38100" prst="divo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3" name="Группа 92"/>
          <p:cNvGrpSpPr/>
          <p:nvPr userDrawn="1"/>
        </p:nvGrpSpPr>
        <p:grpSpPr>
          <a:xfrm rot="10800000">
            <a:off x="357158" y="4014785"/>
            <a:ext cx="821538" cy="250033"/>
            <a:chOff x="2714612" y="1428736"/>
            <a:chExt cx="2857520" cy="785818"/>
          </a:xfrm>
          <a:solidFill>
            <a:schemeClr val="accent3">
              <a:lumMod val="75000"/>
            </a:schemeClr>
          </a:solidFill>
        </p:grpSpPr>
        <p:sp>
          <p:nvSpPr>
            <p:cNvPr id="94" name="Овал 93"/>
            <p:cNvSpPr/>
            <p:nvPr/>
          </p:nvSpPr>
          <p:spPr>
            <a:xfrm>
              <a:off x="4786314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Овал 94"/>
            <p:cNvSpPr/>
            <p:nvPr/>
          </p:nvSpPr>
          <p:spPr>
            <a:xfrm>
              <a:off x="2714612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Овал 95"/>
            <p:cNvSpPr/>
            <p:nvPr/>
          </p:nvSpPr>
          <p:spPr>
            <a:xfrm>
              <a:off x="4929190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Овал 96"/>
            <p:cNvSpPr/>
            <p:nvPr/>
          </p:nvSpPr>
          <p:spPr>
            <a:xfrm>
              <a:off x="2857488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Скругленный прямоугольник 97"/>
            <p:cNvSpPr/>
            <p:nvPr/>
          </p:nvSpPr>
          <p:spPr>
            <a:xfrm>
              <a:off x="3071802" y="1571612"/>
              <a:ext cx="2143140" cy="500066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softEdge rad="63500"/>
            </a:effectLst>
            <a:scene3d>
              <a:camera prst="perspectiveFront"/>
              <a:lightRig rig="balanced" dir="t">
                <a:rot lat="0" lon="0" rev="8700000"/>
              </a:lightRig>
            </a:scene3d>
            <a:sp3d>
              <a:bevelT w="190500" h="38100" prst="divo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9" name="Группа 98"/>
          <p:cNvGrpSpPr/>
          <p:nvPr userDrawn="1"/>
        </p:nvGrpSpPr>
        <p:grpSpPr>
          <a:xfrm rot="10800000">
            <a:off x="357158" y="3303982"/>
            <a:ext cx="821538" cy="250033"/>
            <a:chOff x="2714612" y="1428736"/>
            <a:chExt cx="2857520" cy="785818"/>
          </a:xfrm>
          <a:solidFill>
            <a:schemeClr val="accent3">
              <a:lumMod val="75000"/>
            </a:schemeClr>
          </a:solidFill>
        </p:grpSpPr>
        <p:sp>
          <p:nvSpPr>
            <p:cNvPr id="100" name="Овал 99"/>
            <p:cNvSpPr/>
            <p:nvPr/>
          </p:nvSpPr>
          <p:spPr>
            <a:xfrm>
              <a:off x="4786314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Овал 100"/>
            <p:cNvSpPr/>
            <p:nvPr/>
          </p:nvSpPr>
          <p:spPr>
            <a:xfrm>
              <a:off x="2714612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Овал 101"/>
            <p:cNvSpPr/>
            <p:nvPr/>
          </p:nvSpPr>
          <p:spPr>
            <a:xfrm>
              <a:off x="4929190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Овал 102"/>
            <p:cNvSpPr/>
            <p:nvPr/>
          </p:nvSpPr>
          <p:spPr>
            <a:xfrm>
              <a:off x="2857488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Скругленный прямоугольник 103"/>
            <p:cNvSpPr/>
            <p:nvPr/>
          </p:nvSpPr>
          <p:spPr>
            <a:xfrm>
              <a:off x="3071802" y="1571612"/>
              <a:ext cx="2143140" cy="500066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softEdge rad="63500"/>
            </a:effectLst>
            <a:scene3d>
              <a:camera prst="perspectiveFront"/>
              <a:lightRig rig="balanced" dir="t">
                <a:rot lat="0" lon="0" rev="8700000"/>
              </a:lightRig>
            </a:scene3d>
            <a:sp3d>
              <a:bevelT w="190500" h="38100" prst="divo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5" name="Группа 104"/>
          <p:cNvGrpSpPr/>
          <p:nvPr userDrawn="1"/>
        </p:nvGrpSpPr>
        <p:grpSpPr>
          <a:xfrm rot="10800000">
            <a:off x="357158" y="2593179"/>
            <a:ext cx="821538" cy="250033"/>
            <a:chOff x="2714612" y="1428736"/>
            <a:chExt cx="2857520" cy="785818"/>
          </a:xfrm>
          <a:solidFill>
            <a:schemeClr val="accent3">
              <a:lumMod val="75000"/>
            </a:schemeClr>
          </a:solidFill>
        </p:grpSpPr>
        <p:sp>
          <p:nvSpPr>
            <p:cNvPr id="106" name="Овал 105"/>
            <p:cNvSpPr/>
            <p:nvPr/>
          </p:nvSpPr>
          <p:spPr>
            <a:xfrm>
              <a:off x="4786314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Овал 106"/>
            <p:cNvSpPr/>
            <p:nvPr/>
          </p:nvSpPr>
          <p:spPr>
            <a:xfrm>
              <a:off x="2714612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Овал 107"/>
            <p:cNvSpPr/>
            <p:nvPr/>
          </p:nvSpPr>
          <p:spPr>
            <a:xfrm>
              <a:off x="4929190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Овал 108"/>
            <p:cNvSpPr/>
            <p:nvPr/>
          </p:nvSpPr>
          <p:spPr>
            <a:xfrm>
              <a:off x="2857488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Скругленный прямоугольник 109"/>
            <p:cNvSpPr/>
            <p:nvPr/>
          </p:nvSpPr>
          <p:spPr>
            <a:xfrm>
              <a:off x="3071802" y="1571612"/>
              <a:ext cx="2143140" cy="500066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softEdge rad="63500"/>
            </a:effectLst>
            <a:scene3d>
              <a:camera prst="perspectiveFront"/>
              <a:lightRig rig="balanced" dir="t">
                <a:rot lat="0" lon="0" rev="8700000"/>
              </a:lightRig>
            </a:scene3d>
            <a:sp3d>
              <a:bevelT w="190500" h="38100" prst="divo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1" name="Группа 110"/>
          <p:cNvGrpSpPr/>
          <p:nvPr userDrawn="1"/>
        </p:nvGrpSpPr>
        <p:grpSpPr>
          <a:xfrm rot="10800000">
            <a:off x="357158" y="1882376"/>
            <a:ext cx="821538" cy="250033"/>
            <a:chOff x="2714612" y="1428736"/>
            <a:chExt cx="2857520" cy="785818"/>
          </a:xfrm>
          <a:solidFill>
            <a:schemeClr val="accent3">
              <a:lumMod val="75000"/>
            </a:schemeClr>
          </a:solidFill>
        </p:grpSpPr>
        <p:sp>
          <p:nvSpPr>
            <p:cNvPr id="112" name="Овал 111"/>
            <p:cNvSpPr/>
            <p:nvPr/>
          </p:nvSpPr>
          <p:spPr>
            <a:xfrm>
              <a:off x="4786314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Овал 112"/>
            <p:cNvSpPr/>
            <p:nvPr/>
          </p:nvSpPr>
          <p:spPr>
            <a:xfrm>
              <a:off x="2714612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Овал 113"/>
            <p:cNvSpPr/>
            <p:nvPr/>
          </p:nvSpPr>
          <p:spPr>
            <a:xfrm>
              <a:off x="4929190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Овал 114"/>
            <p:cNvSpPr/>
            <p:nvPr/>
          </p:nvSpPr>
          <p:spPr>
            <a:xfrm>
              <a:off x="2857488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Скругленный прямоугольник 115"/>
            <p:cNvSpPr/>
            <p:nvPr/>
          </p:nvSpPr>
          <p:spPr>
            <a:xfrm>
              <a:off x="3071802" y="1571612"/>
              <a:ext cx="2143140" cy="500066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softEdge rad="63500"/>
            </a:effectLst>
            <a:scene3d>
              <a:camera prst="perspectiveFront"/>
              <a:lightRig rig="balanced" dir="t">
                <a:rot lat="0" lon="0" rev="8700000"/>
              </a:lightRig>
            </a:scene3d>
            <a:sp3d>
              <a:bevelT w="190500" h="38100" prst="divo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7" name="Группа 116"/>
          <p:cNvGrpSpPr/>
          <p:nvPr userDrawn="1"/>
        </p:nvGrpSpPr>
        <p:grpSpPr>
          <a:xfrm rot="10800000">
            <a:off x="357158" y="1171573"/>
            <a:ext cx="821538" cy="250033"/>
            <a:chOff x="2714612" y="1428736"/>
            <a:chExt cx="2857520" cy="785818"/>
          </a:xfrm>
          <a:solidFill>
            <a:schemeClr val="accent3">
              <a:lumMod val="75000"/>
            </a:schemeClr>
          </a:solidFill>
        </p:grpSpPr>
        <p:sp>
          <p:nvSpPr>
            <p:cNvPr id="118" name="Овал 117"/>
            <p:cNvSpPr/>
            <p:nvPr/>
          </p:nvSpPr>
          <p:spPr>
            <a:xfrm>
              <a:off x="4786314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Овал 118"/>
            <p:cNvSpPr/>
            <p:nvPr/>
          </p:nvSpPr>
          <p:spPr>
            <a:xfrm>
              <a:off x="2714612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Овал 119"/>
            <p:cNvSpPr/>
            <p:nvPr/>
          </p:nvSpPr>
          <p:spPr>
            <a:xfrm>
              <a:off x="4929190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1" name="Овал 120"/>
            <p:cNvSpPr/>
            <p:nvPr/>
          </p:nvSpPr>
          <p:spPr>
            <a:xfrm>
              <a:off x="2857488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2" name="Скругленный прямоугольник 121"/>
            <p:cNvSpPr/>
            <p:nvPr/>
          </p:nvSpPr>
          <p:spPr>
            <a:xfrm>
              <a:off x="3071802" y="1571612"/>
              <a:ext cx="2143140" cy="500066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softEdge rad="63500"/>
            </a:effectLst>
            <a:scene3d>
              <a:camera prst="perspectiveFront"/>
              <a:lightRig rig="balanced" dir="t">
                <a:rot lat="0" lon="0" rev="8700000"/>
              </a:lightRig>
            </a:scene3d>
            <a:sp3d>
              <a:bevelT w="190500" h="38100" prst="divo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3" name="Группа 122"/>
          <p:cNvGrpSpPr/>
          <p:nvPr userDrawn="1"/>
        </p:nvGrpSpPr>
        <p:grpSpPr>
          <a:xfrm rot="10800000">
            <a:off x="357158" y="460770"/>
            <a:ext cx="821538" cy="250033"/>
            <a:chOff x="2714612" y="1428736"/>
            <a:chExt cx="2857520" cy="785818"/>
          </a:xfrm>
          <a:solidFill>
            <a:schemeClr val="accent3">
              <a:lumMod val="75000"/>
            </a:schemeClr>
          </a:solidFill>
        </p:grpSpPr>
        <p:sp>
          <p:nvSpPr>
            <p:cNvPr id="124" name="Овал 123"/>
            <p:cNvSpPr/>
            <p:nvPr/>
          </p:nvSpPr>
          <p:spPr>
            <a:xfrm>
              <a:off x="4786314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2714612" y="1428736"/>
              <a:ext cx="785818" cy="785818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Овал 125"/>
            <p:cNvSpPr/>
            <p:nvPr/>
          </p:nvSpPr>
          <p:spPr>
            <a:xfrm>
              <a:off x="4929190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Овал 126"/>
            <p:cNvSpPr/>
            <p:nvPr/>
          </p:nvSpPr>
          <p:spPr>
            <a:xfrm>
              <a:off x="2857488" y="1571612"/>
              <a:ext cx="500066" cy="500066"/>
            </a:xfrm>
            <a:prstGeom prst="ellips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Скругленный прямоугольник 127"/>
            <p:cNvSpPr/>
            <p:nvPr/>
          </p:nvSpPr>
          <p:spPr>
            <a:xfrm>
              <a:off x="3071802" y="1571612"/>
              <a:ext cx="2143140" cy="500066"/>
            </a:xfrm>
            <a:prstGeom prst="round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softEdge rad="63500"/>
            </a:effectLst>
            <a:scene3d>
              <a:camera prst="perspectiveFront"/>
              <a:lightRig rig="balanced" dir="t">
                <a:rot lat="0" lon="0" rev="8700000"/>
              </a:lightRig>
            </a:scene3d>
            <a:sp3d>
              <a:bevelT w="190500" h="38100" prst="divo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707904" y="1988840"/>
            <a:ext cx="5110162" cy="4176464"/>
          </a:xfrm>
        </p:spPr>
        <p:txBody>
          <a:bodyPr/>
          <a:lstStyle/>
          <a:p>
            <a:pPr eaLnBrk="1" hangingPunct="1"/>
            <a:r>
              <a:rPr lang="ru-RU" alt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ЕГЭ и ОГЭ:</a:t>
            </a:r>
            <a:br>
              <a:rPr lang="ru-RU" alt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ПСИХОЛОГА РОДИТЕЛЯМ ВЫПУСКНИКОВ</a:t>
            </a:r>
            <a:endParaRPr lang="ru-RU" altLang="ru-RU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620689"/>
            <a:ext cx="3073077" cy="2304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14560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548680"/>
            <a:ext cx="7416502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1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Помните</a:t>
            </a: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что полноценное питание особенно важно для ребенка на этапе подготовки к </a:t>
            </a:r>
            <a:r>
              <a:rPr lang="ru-RU" sz="31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экзаменам. </a:t>
            </a: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Постарайтесь увеличить количество натуральных продуктов и снизить</a:t>
            </a:r>
          </a:p>
          <a:p>
            <a:pPr>
              <a:defRPr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sz="31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фастфуда</a:t>
            </a: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3200" b="1" i="1" cap="all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Обратите внимание! </a:t>
            </a:r>
          </a:p>
          <a:p>
            <a:pPr>
              <a:defRPr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Такие продукты,   как рыба, творог, орехи, курага и т.д. стимулируют работу  головного мозга.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1507" name="Picture 7" descr="CITRU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425" y="2565400"/>
            <a:ext cx="27146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7667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- мать учения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9992" y="1484784"/>
            <a:ext cx="4104456" cy="508592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формулы и определения можно выписать на листочках и повесить над письменным столом, над кроватью и т.д.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4" descr="j007906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16832"/>
            <a:ext cx="3024336" cy="2818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998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692696"/>
            <a:ext cx="6783288" cy="5544616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Подготовьте различные варианты тестовых заданий по предмету (сейчас существует множество различных сборников тестовых заданий).  </a:t>
            </a:r>
          </a:p>
          <a:p>
            <a:pPr marL="0" indent="0" algn="just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v"/>
              <a:defRPr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Заранее во время тренировки по тестовым заданиям приучайте ребенка ориентироваться во времени и уметь его распределять. Тогда у ребенка будет навык умения концентрироваться на протяжении всего тестирования, что придаст ему спокойствие и снимет излишнюю тревожность.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0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052736"/>
            <a:ext cx="7215336" cy="25922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5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Удачи и успехов на экзаменах нашим детям!</a:t>
            </a:r>
            <a:endParaRPr lang="ru-RU" altLang="ru-RU" sz="5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44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44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4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pic>
        <p:nvPicPr>
          <p:cNvPr id="5" name="Picture 2" descr="http://slidepedia.net/u/storage/ppt_9374/11660-1402013122-43.jpg?width=45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68" t="14847" r="12140" b="13887"/>
          <a:stretch/>
        </p:blipFill>
        <p:spPr bwMode="auto">
          <a:xfrm>
            <a:off x="3234485" y="3789040"/>
            <a:ext cx="3265630" cy="237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01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8" name="Rectangle 6"/>
          <p:cNvSpPr>
            <a:spLocks noGrp="1" noChangeArrowheads="1"/>
          </p:cNvSpPr>
          <p:nvPr>
            <p:ph type="title"/>
          </p:nvPr>
        </p:nvSpPr>
        <p:spPr>
          <a:xfrm>
            <a:off x="839306" y="404664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 - наш помощник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193058" y="1196752"/>
            <a:ext cx="7522096" cy="44958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ru-RU" alt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altLang="ru-RU" sz="2800" b="1" i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подготовке к экзаменам можно использовать такие сайты как: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институт педагогических измерений (ФИПИ) (</a:t>
            </a:r>
            <a:r>
              <a:rPr lang="en-US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fipi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поддержка ЕГЭ и ОГЭ: http://www.ctege.org/ Мощный ресурс, свежие новости, есть библиотека книг по подготовке к ЕГЭ и ОГЭ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и.т.д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Московский институт открытого образования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СтатГрад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6967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332656"/>
            <a:ext cx="6552728" cy="143792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научиться плавать, стоя на берегу!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7904" y="2060848"/>
            <a:ext cx="4953000" cy="449580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родители могут помочь своему ребенку наиболее эффективно распорядиться временем и силами при подготовке к экзаменам. Помощь взрослых очень важна, поскольку человеку, кроме всего прочего, необходима еще и психологическая готовность. </a:t>
            </a:r>
          </a:p>
        </p:txBody>
      </p:sp>
      <p:pic>
        <p:nvPicPr>
          <p:cNvPr id="8196" name="Picture 4" descr="socialr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39652"/>
            <a:ext cx="2283290" cy="2769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21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8208963" cy="79216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– стрессовая ситуация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1547664" y="1700808"/>
            <a:ext cx="4608512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just" eaLnBrk="1" hangingPunct="1"/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Тревожность</a:t>
            </a:r>
          </a:p>
          <a:p>
            <a:pPr algn="just" eaLnBrk="1" hangingPunct="1"/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 экзаменом– </a:t>
            </a:r>
          </a:p>
          <a:p>
            <a:pPr algn="just" eaLnBrk="1" hangingPunct="1"/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нормальное состояние.</a:t>
            </a:r>
          </a:p>
        </p:txBody>
      </p:sp>
      <p:pic>
        <p:nvPicPr>
          <p:cNvPr id="410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26"/>
          <a:stretch>
            <a:fillRect/>
          </a:stretch>
        </p:blipFill>
        <p:spPr bwMode="auto">
          <a:xfrm>
            <a:off x="5796136" y="3645024"/>
            <a:ext cx="2854442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174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1043608" y="55780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дети так волнуются?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1442406" y="1700808"/>
            <a:ext cx="7211144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altLang="ru-RU" sz="2400" dirty="0" smtClean="0">
                <a:solidFill>
                  <a:schemeClr val="accent1">
                    <a:lumMod val="50000"/>
                  </a:schemeClr>
                </a:solidFill>
              </a:rPr>
              <a:t>       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Сомнение в полноте и прочности знаний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 Стресс незнакомой ситуации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 Стресс ответственности перед родителями и школой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 Сомнение в собственных способностях:  в логическом мышлении, умении анализировать, концентрации и распределении  внимания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 Психофизические и личностные особенности: тревожность,  неуверенность в себе </a:t>
            </a:r>
          </a:p>
        </p:txBody>
      </p:sp>
    </p:spTree>
    <p:extLst>
      <p:ext uri="{BB962C8B-B14F-4D97-AF65-F5344CB8AC3E}">
        <p14:creationId xmlns:p14="http://schemas.microsoft.com/office/powerpoint/2010/main" val="148272848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7624" y="519099"/>
            <a:ext cx="7776864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тобы </a:t>
            </a:r>
            <a:r>
              <a:rPr lang="ru-RU" sz="32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поддержать ребенка, необходимо: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опираться на сильные стороны ребенка;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проявлять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веру в ребенка, понимание его проблем,</a:t>
            </a:r>
          </a:p>
          <a:p>
            <a:pPr>
              <a:defRPr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уверенность в его силах;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создать дома обстановку дружелюбия и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уважения;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быть одновременно твердым                          и добрым, но не выступать в роли судьи;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демонстрировать, что понимаете                                       его переживания.</a:t>
            </a:r>
          </a:p>
        </p:txBody>
      </p:sp>
      <p:pic>
        <p:nvPicPr>
          <p:cNvPr id="13316" name="Picture 4" descr="http://uploads.ru/t/q/P/p/qPp9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16" b="3711"/>
          <a:stretch>
            <a:fillRect/>
          </a:stretch>
        </p:blipFill>
        <p:spPr bwMode="auto">
          <a:xfrm>
            <a:off x="7164288" y="5085184"/>
            <a:ext cx="1523951" cy="1462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370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1475656" y="764704"/>
            <a:ext cx="4391868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ru-RU" alt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Помните, что </a:t>
            </a:r>
            <a:r>
              <a:rPr lang="ru-RU" alt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экзамены </a:t>
            </a:r>
            <a:r>
              <a:rPr lang="ru-RU" alt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сдает ваш ребенок, </a:t>
            </a:r>
          </a:p>
          <a:p>
            <a:pPr eaLnBrk="1" hangingPunct="1"/>
            <a:r>
              <a:rPr lang="ru-RU" alt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оградите его от своих переживаний. </a:t>
            </a:r>
          </a:p>
          <a:p>
            <a:pPr eaLnBrk="1" hangingPunct="1"/>
            <a:r>
              <a:rPr lang="ru-RU" alt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всегда передается волнение родителей.</a:t>
            </a:r>
          </a:p>
        </p:txBody>
      </p:sp>
      <p:pic>
        <p:nvPicPr>
          <p:cNvPr id="14339" name="Picture 2" descr="http://img0.liveinternet.ru/images/attach/b/3/3/751/3751709_22518950_16520881_1315147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403" y="620688"/>
            <a:ext cx="2754953" cy="27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416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446543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Психофизиологическая помощь родителей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772816"/>
            <a:ext cx="8229600" cy="4525963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Режим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дня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заниматься по ночам – заканчивать занятия  не позже 22:00; </a:t>
            </a:r>
            <a:endParaRPr lang="ru-RU" sz="36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сном – около часа отдыха и переключения внимания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 не меньше 8-ми часов</a:t>
            </a:r>
          </a:p>
          <a:p>
            <a:pPr eaLnBrk="1" hangingPunct="1">
              <a:buFont typeface="Arial" charset="0"/>
              <a:buChar char="•"/>
              <a:defRPr/>
            </a:pPr>
            <a:endParaRPr lang="ru-RU" sz="28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ru-RU" sz="2800" dirty="0" smtClean="0"/>
          </a:p>
        </p:txBody>
      </p:sp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8604250" y="188913"/>
            <a:ext cx="43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ru-RU" altLang="ru-RU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7513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547218" y="1268760"/>
            <a:ext cx="6985222" cy="432048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Выпускнику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оптимально заниматься периодами по 1,5 часа с получасовыми перерывами и с применением в них приемов переключения внимания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ru-RU" sz="2400" dirty="0" smtClean="0">
              <a:solidFill>
                <a:schemeClr val="folHlink"/>
              </a:solidFill>
            </a:endParaRPr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8604250" y="188913"/>
            <a:ext cx="43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ru-RU" altLang="ru-RU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75496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4F612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434c500-c195-4837-b047-5e71706d4cb2">S5QAU4VNKZPS-1250-16</_dlc_DocId>
    <_dlc_DocIdUrl xmlns="6434c500-c195-4837-b047-5e71706d4cb2">
      <Url>http://sps-2016.koiro.local/Buy/School_2/администрация%20школы/_layouts/15/DocIdRedir.aspx?ID=S5QAU4VNKZPS-1250-16</Url>
      <Description>S5QAU4VNKZPS-1250-16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ED6BE2E4AB9D894C8DE2697FB87E34D5" ma:contentTypeVersion="1" ma:contentTypeDescription="Создание документа." ma:contentTypeScope="" ma:versionID="448458843322bc0c4dfa06b46f01a4ff">
  <xsd:schema xmlns:xsd="http://www.w3.org/2001/XMLSchema" xmlns:xs="http://www.w3.org/2001/XMLSchema" xmlns:p="http://schemas.microsoft.com/office/2006/metadata/properties" xmlns:ns2="6434c500-c195-4837-b047-5e71706d4cb2" targetNamespace="http://schemas.microsoft.com/office/2006/metadata/properties" ma:root="true" ma:fieldsID="8fa4a4a62a50e1fa74d7352f7e7d9cb9" ns2:_="">
    <xsd:import namespace="6434c500-c195-4837-b047-5e71706d4cb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34c500-c195-4837-b047-5e71706d4cb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BEA25A-5E47-4247-99C7-28BAE2DA3524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4B10BA1-2142-43C1-A086-72EB47FC6F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4C1077-814E-44A2-93FB-8A74574FF6FE}">
  <ds:schemaRefs>
    <ds:schemaRef ds:uri="http://purl.org/dc/terms/"/>
    <ds:schemaRef ds:uri="http://purl.org/dc/elements/1.1/"/>
    <ds:schemaRef ds:uri="6434c500-c195-4837-b047-5e71706d4cb2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E779D0E6-0706-4C24-AFEB-12C2FE093A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34c500-c195-4837-b047-5e71706d4c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394</Words>
  <Application>Microsoft Office PowerPoint</Application>
  <PresentationFormat>Экран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ЕГЭ и ОГЭ: СОВЕТЫ ПСИХОЛОГА РОДИТЕЛЯМ ВЫПУСКНИКОВ</vt:lpstr>
      <vt:lpstr>Интернет - наш помощник</vt:lpstr>
      <vt:lpstr>Нельзя научиться плавать, стоя на берегу!</vt:lpstr>
      <vt:lpstr>Экзамен – стрессовая ситуация  </vt:lpstr>
      <vt:lpstr>Почему дети так волнуются?</vt:lpstr>
      <vt:lpstr>Презентация PowerPoint</vt:lpstr>
      <vt:lpstr>Презентация PowerPoint</vt:lpstr>
      <vt:lpstr>Психофизиологическая помощь родителей</vt:lpstr>
      <vt:lpstr>Презентация PowerPoint</vt:lpstr>
      <vt:lpstr>Презентация PowerPoint</vt:lpstr>
      <vt:lpstr>Повторение - мать учения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компик</cp:lastModifiedBy>
  <cp:revision>31</cp:revision>
  <dcterms:created xsi:type="dcterms:W3CDTF">2014-11-22T17:16:34Z</dcterms:created>
  <dcterms:modified xsi:type="dcterms:W3CDTF">2016-08-09T08:00:48Z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0x010100ED6BE2E4AB9D894C8DE2697FB87E34D5</vt:lpwstr>
  </property>
  <property fmtid="{D5CDD505-2E9C-101B-9397-08002B2CF9AE}" pid="3" name="_dlc_DocIdItemGuid">
    <vt:lpwstr>17d29378-8a0f-4da6-9190-5e7db872347a</vt:lpwstr>
  </property>
</Properties>
</file>