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32787"/>
    <p:restoredTop sz="90929"/>
  </p:normalViewPr>
  <p:slideViewPr>
    <p:cSldViewPr>
      <p:cViewPr varScale="1">
        <p:scale>
          <a:sx n="67" d="100"/>
          <a:sy n="67" d="100"/>
        </p:scale>
        <p:origin x="-216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ED565AC-F996-4B08-A23A-608F1FBD3F08}" type="datetimeFigureOut">
              <a:rPr lang="ru-RU" smtClean="0"/>
              <a:pPr/>
              <a:t>09.12.2010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3855A48-B28A-4D1D-B2C6-AB4B9E2B26D4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855A48-B28A-4D1D-B2C6-AB4B9E2B26D4}" type="slidenum">
              <a:rPr lang="ru-RU" smtClean="0"/>
              <a:pPr/>
              <a:t>4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 Духовно-нравственная ценность</a:t>
            </a:r>
          </a:p>
          <a:p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 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855A48-B28A-4D1D-B2C6-AB4B9E2B26D4}" type="slidenum">
              <a:rPr lang="ru-RU" smtClean="0"/>
              <a:pPr/>
              <a:t>7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77F1477-BB57-4105-970F-05BC5345AE4D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CA331C3-497D-4BE3-B8DC-668969924346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4257EF3-9779-46E7-9774-70A31918EDAB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0F94FF7-4B73-4AA7-87AF-4326DE2BBDA4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5F09C0C-A727-4EA0-A87E-3273B05302C2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0EFFCBD-D9F8-430B-A70A-B0459FDCF176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EA8DE20-694B-4181-B202-3EC0BAE5C61A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21693E5-4889-4A67-BA12-2E7F46C93133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C13E781-7371-47A8-9178-25406692CF30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4AD808B-8CF2-4F1C-A70F-70CD832B381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B33534E-5BA7-4D46-91E5-8CFC8370768B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  <a:endParaRPr lang="en-US" smtClean="0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5AF09CD0-0E72-401B-89AC-C809553A7B6F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1214422"/>
            <a:ext cx="7772400" cy="1785950"/>
          </a:xfrm>
        </p:spPr>
        <p:txBody>
          <a:bodyPr/>
          <a:lstStyle/>
          <a:p>
            <a:r>
              <a:rPr lang="ru-RU" sz="6000" dirty="0" smtClean="0"/>
              <a:t>Современный урок </a:t>
            </a:r>
            <a:endParaRPr lang="ru-RU" sz="6000" dirty="0"/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143248"/>
            <a:ext cx="6400800" cy="2495552"/>
          </a:xfrm>
        </p:spPr>
        <p:txBody>
          <a:bodyPr/>
          <a:lstStyle/>
          <a:p>
            <a:r>
              <a:rPr lang="ru-RU" i="1" dirty="0" smtClean="0"/>
              <a:t>ЭФФЕКТИВНОСТЬУРОКА – РЕЗУЛЬТАТ ОРГАНИЗАЦИИ АКТИВНОЙ ДЕЯТЕЛЬНОСТИ УЧАЩИХСЯ</a:t>
            </a:r>
            <a:endParaRPr lang="ru-RU" i="1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i="1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Правила организации современного урока: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714348" y="2000240"/>
            <a:ext cx="7743852" cy="4071966"/>
          </a:xfrm>
        </p:spPr>
        <p:txBody>
          <a:bodyPr/>
          <a:lstStyle/>
          <a:p>
            <a:pPr lvl="0"/>
            <a:r>
              <a:rPr lang="ru-RU" sz="28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Первое – определение целей урока;  </a:t>
            </a:r>
          </a:p>
          <a:p>
            <a:pPr lvl="0"/>
            <a:r>
              <a:rPr lang="ru-RU" sz="28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Второе – уточнение типа урока;  </a:t>
            </a:r>
          </a:p>
          <a:p>
            <a:pPr lvl="0"/>
            <a:r>
              <a:rPr lang="ru-RU" sz="28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Третье – уточнение вида урока;  </a:t>
            </a:r>
          </a:p>
          <a:p>
            <a:pPr lvl="0"/>
            <a:r>
              <a:rPr lang="ru-RU" sz="28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Четвертое – выбор методов и приемов обучения в соответствии с оставленными целями  </a:t>
            </a:r>
          </a:p>
          <a:p>
            <a:pPr lvl="0"/>
            <a:r>
              <a:rPr lang="ru-RU" sz="28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Пятое – определение структуры урока, соответствующей целям и задачам, содержанию и методам обучения. 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Цель обучения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85800" y="1785926"/>
            <a:ext cx="7772400" cy="4310074"/>
          </a:xfrm>
        </p:spPr>
        <p:txBody>
          <a:bodyPr/>
          <a:lstStyle/>
          <a:p>
            <a:pPr lvl="0"/>
            <a:r>
              <a:rPr lang="ru-RU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Обеспечить усвоение учащимися закона (признаков, свойств, особенностей);  </a:t>
            </a:r>
          </a:p>
          <a:p>
            <a:pPr lvl="0"/>
            <a:r>
              <a:rPr lang="ru-RU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Обобщить и систематизировать знания о… (или по конкретной теме);  </a:t>
            </a:r>
          </a:p>
          <a:p>
            <a:pPr lvl="0"/>
            <a:r>
              <a:rPr lang="ru-RU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Отработать навыки (какие);  </a:t>
            </a:r>
          </a:p>
          <a:p>
            <a:pPr lvl="0"/>
            <a:r>
              <a:rPr lang="ru-RU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Устранить пробелы в знаниях (каких);  </a:t>
            </a:r>
          </a:p>
          <a:p>
            <a:pPr lvl="0"/>
            <a:r>
              <a:rPr lang="ru-RU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Добиться усвоения учащимися каких-то понятий (вопросов). 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i="1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Уточнение типа урока.</a:t>
            </a:r>
            <a:r>
              <a:rPr lang="ru-RU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/>
            </a:r>
            <a:br>
              <a:rPr lang="ru-RU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85800" y="1285860"/>
            <a:ext cx="7772400" cy="4810140"/>
          </a:xfrm>
        </p:spPr>
        <p:txBody>
          <a:bodyPr/>
          <a:lstStyle/>
          <a:p>
            <a:r>
              <a:rPr lang="ru-RU" sz="2400" i="1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Первый тип</a:t>
            </a:r>
            <a:r>
              <a:rPr lang="ru-RU" sz="24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– уроки изучения нового учебного материала (сюда входят вводные, вступительные, наблюдений и сбора материала – как методические варианты уроков первого типа).</a:t>
            </a:r>
          </a:p>
          <a:p>
            <a:r>
              <a:rPr lang="ru-RU" sz="2400" i="1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Второй тип </a:t>
            </a:r>
            <a:r>
              <a:rPr lang="ru-RU" sz="24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– уроки совершенствования знаний, умений и навыков, целевого применения усвоенного и др.) </a:t>
            </a:r>
          </a:p>
          <a:p>
            <a:r>
              <a:rPr lang="ru-RU" sz="2400" i="1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Третий тип</a:t>
            </a:r>
            <a:r>
              <a:rPr lang="ru-RU" sz="24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– уроки обобщения, систематизации знаний, умений и навыков. </a:t>
            </a:r>
          </a:p>
          <a:p>
            <a:r>
              <a:rPr lang="ru-RU" sz="2400" i="1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Четвертый тип</a:t>
            </a:r>
            <a:r>
              <a:rPr lang="ru-RU" sz="24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– комбинированные уроки. </a:t>
            </a:r>
          </a:p>
          <a:p>
            <a:r>
              <a:rPr lang="ru-RU" sz="2400" i="1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Пятый тип</a:t>
            </a:r>
            <a:r>
              <a:rPr lang="ru-RU" sz="24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– контрольные уроки (</a:t>
            </a:r>
            <a:r>
              <a:rPr lang="ru-RU" sz="24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уроки</a:t>
            </a:r>
            <a:r>
              <a:rPr lang="ru-RU" sz="24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учета и оценки знаний, умений учащихся). 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1000108"/>
            <a:ext cx="7772400" cy="752492"/>
          </a:xfrm>
        </p:spPr>
        <p:txBody>
          <a:bodyPr/>
          <a:lstStyle/>
          <a:p>
            <a:r>
              <a:rPr lang="ru-RU" i="1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Выбор методов и приемов обучения. </a:t>
            </a:r>
            <a:r>
              <a:rPr lang="ru-RU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/>
            </a:r>
            <a:br>
              <a:rPr lang="ru-RU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i="1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Метод монологического </a:t>
            </a:r>
            <a:r>
              <a:rPr lang="ru-RU" i="1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изложения</a:t>
            </a:r>
          </a:p>
          <a:p>
            <a:r>
              <a:rPr lang="ru-RU" i="1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Диалогический </a:t>
            </a:r>
            <a:r>
              <a:rPr lang="ru-RU" i="1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метод</a:t>
            </a:r>
          </a:p>
          <a:p>
            <a:r>
              <a:rPr lang="ru-RU" i="1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Эвристический метод</a:t>
            </a:r>
            <a:r>
              <a:rPr lang="ru-RU" i="1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</a:p>
          <a:p>
            <a:r>
              <a:rPr lang="ru-RU" i="1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Исследовательский метод</a:t>
            </a:r>
            <a:r>
              <a:rPr lang="ru-RU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..</a:t>
            </a:r>
          </a:p>
          <a:p>
            <a:r>
              <a:rPr lang="ru-RU" i="1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Алгоритмический </a:t>
            </a:r>
            <a:r>
              <a:rPr lang="ru-RU" i="1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метод</a:t>
            </a:r>
          </a:p>
          <a:p>
            <a:r>
              <a:rPr lang="ru-RU" i="1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Метод программированных заданий</a:t>
            </a:r>
            <a:endParaRPr lang="ru-RU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i="1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Определение структуры урока. </a:t>
            </a:r>
            <a:r>
              <a:rPr lang="ru-RU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/>
            </a:r>
            <a:br>
              <a:rPr lang="ru-RU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i="1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Актуализация прежних знаний</a:t>
            </a:r>
            <a:r>
              <a:rPr lang="ru-RU" i="1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</a:p>
          <a:p>
            <a:r>
              <a:rPr lang="ru-RU" i="1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Формирование новых понятий и способов </a:t>
            </a:r>
            <a:r>
              <a:rPr lang="ru-RU" i="1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действия</a:t>
            </a:r>
          </a:p>
          <a:p>
            <a:r>
              <a:rPr lang="ru-RU" i="1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Формирование умений и </a:t>
            </a:r>
            <a:r>
              <a:rPr lang="ru-RU" i="1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навыков</a:t>
            </a:r>
          </a:p>
          <a:p>
            <a:r>
              <a:rPr lang="ru-RU" i="1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Домашнее задание</a:t>
            </a:r>
            <a:endParaRPr lang="ru-RU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200" b="1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Критерии эффективности современного урока</a:t>
            </a:r>
            <a:r>
              <a:rPr lang="ru-RU" sz="3200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/>
            </a:r>
            <a:br>
              <a:rPr lang="ru-RU" sz="3200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</a:br>
            <a:endParaRPr lang="ru-RU" sz="32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85800" y="1643050"/>
            <a:ext cx="7772400" cy="4452950"/>
          </a:xfrm>
        </p:spPr>
        <p:txBody>
          <a:bodyPr/>
          <a:lstStyle/>
          <a:p>
            <a:r>
              <a:rPr lang="ru-RU" sz="28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 Личностная значимость для учащихся</a:t>
            </a:r>
          </a:p>
          <a:p>
            <a:r>
              <a:rPr lang="ru-RU" sz="28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2. Комфортность, благоприятный психологический климат</a:t>
            </a:r>
          </a:p>
          <a:p>
            <a:r>
              <a:rPr lang="ru-RU" sz="28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Возможность для проявления и развития индивидуальных и творческих способностей </a:t>
            </a:r>
            <a:r>
              <a:rPr lang="ru-RU" sz="28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школьников</a:t>
            </a:r>
          </a:p>
          <a:p>
            <a:r>
              <a:rPr lang="ru-RU" sz="28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Обогащенность</a:t>
            </a:r>
            <a:r>
              <a:rPr lang="ru-RU" sz="28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жизненного опыта учащихся</a:t>
            </a:r>
          </a:p>
          <a:p>
            <a:r>
              <a:rPr lang="ru-RU" sz="28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  Вовлеченность учащихся в подготовку и проведение урока </a:t>
            </a:r>
            <a:endParaRPr lang="ru-RU" sz="28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книжная стопка">
  <a:themeElements>
    <a:clrScheme name="Тема Office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Тема Office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Тема Office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ма Office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книжная стопка</Template>
  <TotalTime>16</TotalTime>
  <Words>192</Words>
  <Application>Microsoft PowerPoint</Application>
  <PresentationFormat>Экран (4:3)</PresentationFormat>
  <Paragraphs>42</Paragraphs>
  <Slides>7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книжная стопка</vt:lpstr>
      <vt:lpstr>Современный урок </vt:lpstr>
      <vt:lpstr>Правила организации современного урока:</vt:lpstr>
      <vt:lpstr>Цель обучения</vt:lpstr>
      <vt:lpstr>Уточнение типа урока. </vt:lpstr>
      <vt:lpstr>Выбор методов и приемов обучения.  </vt:lpstr>
      <vt:lpstr>Определение структуры урока.  </vt:lpstr>
      <vt:lpstr>Критерии эффективности современного урока </vt:lpstr>
    </vt:vector>
  </TitlesOfParts>
  <Company>МОУ СОШ№2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Современный урок </dc:title>
  <dc:creator>завучи</dc:creator>
  <cp:lastModifiedBy>завучи</cp:lastModifiedBy>
  <cp:revision>3</cp:revision>
  <dcterms:created xsi:type="dcterms:W3CDTF">2010-12-09T08:22:06Z</dcterms:created>
  <dcterms:modified xsi:type="dcterms:W3CDTF">2010-12-09T08:43:47Z</dcterms:modified>
</cp:coreProperties>
</file>