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AC00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02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42C2BE-34F9-44D5-BB6F-E638A4E7C79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C6BC24-9185-4BDC-BB13-AAD8FC2CEA0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F923FC-0E23-4F1D-92F6-81DA05C4A3E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88F2D-5299-4618-9984-AB038AB3255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6361C-5FF9-4AD1-B9D8-68F333D4432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BD7C8-C680-47A5-84D5-D86625CACF2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57ABB-60EA-4E1C-A0D7-C6CCF7F81BC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D7B146-B203-49A2-8DE0-0D5B1D90B45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D00FB-7754-465E-A81D-4904165712A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13E73A-D3CD-4DAD-9A81-74AC7CE4AD4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3C1AF2-2ECD-41F4-B625-51982C18565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EB29C73-1FF5-479C-8118-FA39AB3B21E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852738"/>
            <a:ext cx="7772400" cy="1470025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ПРОГРАММА РАЗВИТИЯ</a:t>
            </a:r>
            <a:r>
              <a:rPr lang="ru-RU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1400" b="1" i="1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Муниципального </a:t>
            </a:r>
            <a:r>
              <a:rPr lang="ru-RU" sz="1400" b="1" i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общеобразовательного учреждения</a:t>
            </a:r>
            <a:r>
              <a:rPr lang="ru-RU" sz="14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</a:br>
            <a:r>
              <a:rPr lang="ru-RU" sz="1400" b="1" i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средней  общеобразовательной школы № 2</a:t>
            </a:r>
            <a:r>
              <a:rPr lang="ru-RU" sz="14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</a:br>
            <a:r>
              <a:rPr lang="ru-RU" sz="1400" b="1" i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городского округа город Буй Костромской области</a:t>
            </a:r>
            <a:r>
              <a:rPr lang="ru-RU" sz="1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1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1400" b="1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 </a:t>
            </a:r>
            <a:r>
              <a:rPr lang="ru-RU" sz="1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1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1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на основе образовательной инициативы</a:t>
            </a:r>
            <a:r>
              <a:rPr lang="ru-RU" sz="1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1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</a:br>
            <a:r>
              <a:rPr lang="ru-RU" sz="14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«Наша новая школа»</a:t>
            </a:r>
            <a:r>
              <a:rPr lang="ru-RU" sz="1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1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</a:br>
            <a:r>
              <a:rPr lang="ru-RU" sz="1400" b="1" i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2013 – 2017 гг.</a:t>
            </a:r>
            <a:r>
              <a:rPr lang="ru-RU" sz="1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1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sz="1400" dirty="0">
              <a:solidFill>
                <a:schemeClr val="accent2"/>
              </a:solidFill>
            </a:endParaRPr>
          </a:p>
        </p:txBody>
      </p:sp>
      <p:pic>
        <p:nvPicPr>
          <p:cNvPr id="2052" name="Picture 4" descr="Рисунок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4725144"/>
            <a:ext cx="3816424" cy="1838114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  <a:effectLst>
            <a:outerShdw dist="107763" dir="8100000" algn="ctr" rotWithShape="0">
              <a:srgbClr val="548DD4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Основание для разработки программы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500" dirty="0" smtClean="0">
                <a:solidFill>
                  <a:srgbClr val="FFC000"/>
                </a:solidFill>
              </a:rPr>
              <a:t>Закон РФ «Об образовании» от 10.07.1992 г. №3266-1.</a:t>
            </a:r>
          </a:p>
          <a:p>
            <a:pPr lvl="0"/>
            <a:r>
              <a:rPr lang="ru-RU" sz="1500" dirty="0" smtClean="0">
                <a:solidFill>
                  <a:srgbClr val="FFC000"/>
                </a:solidFill>
              </a:rPr>
              <a:t>Национальная образовательная инициатива «Наша новая школа»</a:t>
            </a:r>
          </a:p>
          <a:p>
            <a:pPr lvl="0"/>
            <a:r>
              <a:rPr lang="ru-RU" sz="1500" dirty="0" smtClean="0">
                <a:solidFill>
                  <a:srgbClr val="FFC000"/>
                </a:solidFill>
              </a:rPr>
              <a:t>Послание Президента РФ  Федеральному собранию 2008г.</a:t>
            </a:r>
          </a:p>
          <a:p>
            <a:pPr lvl="0"/>
            <a:r>
              <a:rPr lang="ru-RU" sz="1500" dirty="0" smtClean="0">
                <a:solidFill>
                  <a:srgbClr val="FFC000"/>
                </a:solidFill>
              </a:rPr>
              <a:t>Конвенция о правах ребёнка.</a:t>
            </a:r>
          </a:p>
          <a:p>
            <a:pPr lvl="0"/>
            <a:r>
              <a:rPr lang="ru-RU" sz="1500" dirty="0" smtClean="0">
                <a:solidFill>
                  <a:srgbClr val="FFC000"/>
                </a:solidFill>
              </a:rPr>
              <a:t> Закон РФ «Об основных гарантиях прав ребенка».</a:t>
            </a:r>
          </a:p>
          <a:p>
            <a:pPr lvl="0"/>
            <a:r>
              <a:rPr lang="ru-RU" sz="1500" dirty="0" smtClean="0">
                <a:solidFill>
                  <a:srgbClr val="FFC000"/>
                </a:solidFill>
              </a:rPr>
              <a:t>Национальная доктрина образования в Российской Федерации, одобренная постановлением Правительства Российской Федерации от 04.10.2000 г.</a:t>
            </a:r>
          </a:p>
          <a:p>
            <a:pPr lvl="0"/>
            <a:r>
              <a:rPr lang="ru-RU" sz="1500" dirty="0" smtClean="0">
                <a:solidFill>
                  <a:srgbClr val="FFC000"/>
                </a:solidFill>
              </a:rPr>
              <a:t> «Концепция модернизации российского образования на период до 2010 года», одобренная распоряжением Правительства Российской Федерации от 29 декабря 2001 г. №1756-р. </a:t>
            </a:r>
          </a:p>
          <a:p>
            <a:pPr lvl="0"/>
            <a:r>
              <a:rPr lang="ru-RU" sz="1500" dirty="0" smtClean="0">
                <a:solidFill>
                  <a:srgbClr val="FFC000"/>
                </a:solidFill>
              </a:rPr>
              <a:t>Основные </a:t>
            </a:r>
            <a:r>
              <a:rPr lang="ru-RU" sz="1500" dirty="0" smtClean="0">
                <a:solidFill>
                  <a:srgbClr val="FFC000"/>
                </a:solidFill>
              </a:rPr>
              <a:t>направления деятельности правительства РФ на период до 2012г.</a:t>
            </a:r>
          </a:p>
          <a:p>
            <a:pPr lvl="0"/>
            <a:r>
              <a:rPr lang="ru-RU" sz="1500" dirty="0" smtClean="0">
                <a:solidFill>
                  <a:srgbClr val="FFC000"/>
                </a:solidFill>
              </a:rPr>
              <a:t>Муниципальная  программа развития образования г.Буя на  период  2007-2010 гг.</a:t>
            </a:r>
          </a:p>
          <a:p>
            <a:r>
              <a:rPr lang="ru-RU" sz="1500" dirty="0" smtClean="0">
                <a:solidFill>
                  <a:srgbClr val="FFC000"/>
                </a:solidFill>
              </a:rPr>
              <a:t>Введение ФГОС.</a:t>
            </a:r>
            <a:endParaRPr lang="ru-RU" sz="15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8680"/>
            <a:ext cx="8229600" cy="648072"/>
          </a:xfrm>
        </p:spPr>
        <p:txBody>
          <a:bodyPr/>
          <a:lstStyle/>
          <a:p>
            <a:r>
              <a:rPr lang="ru-RU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Цель программы:</a:t>
            </a:r>
            <a:r>
              <a:rPr lang="ru-RU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ru-RU" sz="3600" dirty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Создание условий для повышения качества </a:t>
            </a:r>
            <a:r>
              <a:rPr lang="ru-RU" sz="3600" dirty="0" smtClean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образования в </a:t>
            </a:r>
            <a:r>
              <a:rPr lang="ru-RU" sz="3600" dirty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ходе осуществления </a:t>
            </a:r>
            <a:r>
              <a:rPr lang="ru-RU" sz="3600" dirty="0" smtClean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модернизации общего образования. </a:t>
            </a:r>
            <a:endParaRPr lang="ru-RU" sz="3600" dirty="0">
              <a:solidFill>
                <a:srgbClr val="FFC000"/>
              </a:solidFill>
              <a:latin typeface="+mn-lt"/>
              <a:ea typeface="+mn-ea"/>
              <a:cs typeface="+mn-cs"/>
            </a:endParaRPr>
          </a:p>
          <a:p>
            <a:endParaRPr lang="ru-RU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Задачи программы:</a:t>
            </a:r>
            <a:r>
              <a:rPr lang="ru-RU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ru-RU" sz="1400" dirty="0">
                <a:solidFill>
                  <a:srgbClr val="B0AC00"/>
                </a:solidFill>
                <a:latin typeface="+mn-lt"/>
                <a:ea typeface="+mn-ea"/>
                <a:cs typeface="+mn-cs"/>
              </a:rPr>
              <a:t>1.</a:t>
            </a:r>
            <a:r>
              <a:rPr lang="ru-RU" sz="1600" dirty="0">
                <a:solidFill>
                  <a:srgbClr val="B0AC00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1600" dirty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   Повысить качество образования, отвечающее современным требованиям к условиям осуществления образовательного процесса в рамках внедрения новых федеральных государственных стандартов (ФГОС) общего образования и формировать готовность и способность обучающихся к саморазвитию и высокой социальной активности.</a:t>
            </a:r>
          </a:p>
          <a:p>
            <a:r>
              <a:rPr lang="ru-RU" sz="1600" dirty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2.    Совершенствовать систему выявления, поддержки  и сопровождения талантливых детей и создавать условия для реализации их способностей.</a:t>
            </a:r>
          </a:p>
          <a:p>
            <a:r>
              <a:rPr lang="ru-RU" sz="1600" dirty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3.    Совершенствовать систему материальных и моральных стимулов поддержки учителей. Повышать квалификацию педагогических кадров для работы в современных условиях.</a:t>
            </a:r>
          </a:p>
          <a:p>
            <a:r>
              <a:rPr lang="ru-RU" sz="1600" dirty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4.    Привлекать финансовые средства для развития школьной инфраструктуры.</a:t>
            </a:r>
          </a:p>
          <a:p>
            <a:r>
              <a:rPr lang="ru-RU" sz="1600" dirty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5.    Совершенствовать систему сохранения и  укрепления здоровья детей и создавать условия для эффективного использования </a:t>
            </a:r>
            <a:r>
              <a:rPr lang="ru-RU" sz="1600" dirty="0" err="1">
                <a:solidFill>
                  <a:srgbClr val="FFC000"/>
                </a:solidFill>
                <a:latin typeface="+mn-lt"/>
                <a:ea typeface="+mn-ea"/>
                <a:cs typeface="+mn-cs"/>
              </a:rPr>
              <a:t>здоровьесберегающих</a:t>
            </a:r>
            <a:r>
              <a:rPr lang="ru-RU" sz="1600" dirty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 технологий.</a:t>
            </a:r>
          </a:p>
          <a:p>
            <a:r>
              <a:rPr lang="ru-RU" sz="1600" dirty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6.    Повышать качество и эффективность услуг, предоставляемых за счет бюджетных средств</a:t>
            </a:r>
            <a:endParaRPr lang="ru-RU" sz="16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Основные направления деятельности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277072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2800" dirty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   </a:t>
            </a:r>
            <a:r>
              <a:rPr lang="ru-RU" sz="2800" dirty="0" smtClean="0">
                <a:solidFill>
                  <a:srgbClr val="FFC000"/>
                </a:solidFill>
              </a:rPr>
              <a:t>Переход на новые образовательные стандарты.</a:t>
            </a:r>
            <a:r>
              <a:rPr lang="ru-RU" sz="2800" dirty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 </a:t>
            </a:r>
            <a:endParaRPr lang="ru-RU" sz="2800" dirty="0" smtClean="0">
              <a:solidFill>
                <a:srgbClr val="FFC000"/>
              </a:solidFill>
              <a:latin typeface="+mn-lt"/>
              <a:ea typeface="+mn-ea"/>
              <a:cs typeface="+mn-cs"/>
            </a:endParaRPr>
          </a:p>
          <a:p>
            <a:pPr>
              <a:buFont typeface="Wingdings" pitchFamily="2" charset="2"/>
              <a:buChar char="v"/>
            </a:pPr>
            <a:r>
              <a:rPr lang="ru-RU" sz="2800" dirty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 Развитие системы поддержки талантливых детей.</a:t>
            </a:r>
          </a:p>
          <a:p>
            <a:pPr>
              <a:buFont typeface="Wingdings" pitchFamily="2" charset="2"/>
              <a:buChar char="v"/>
            </a:pPr>
            <a:r>
              <a:rPr lang="ru-RU" sz="2800" dirty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     Совершенствование учительского корпуса.</a:t>
            </a:r>
          </a:p>
          <a:p>
            <a:pPr>
              <a:buFont typeface="Wingdings" pitchFamily="2" charset="2"/>
              <a:buChar char="v"/>
            </a:pPr>
            <a:r>
              <a:rPr lang="ru-RU" sz="2800" dirty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    Изменение школьной инфраструктуры.</a:t>
            </a:r>
          </a:p>
          <a:p>
            <a:pPr>
              <a:buFont typeface="Wingdings" pitchFamily="2" charset="2"/>
              <a:buChar char="v"/>
            </a:pPr>
            <a:r>
              <a:rPr lang="ru-RU" sz="2800" dirty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     Сохранение и укрепление здоровья школьников.</a:t>
            </a:r>
          </a:p>
          <a:p>
            <a:pPr>
              <a:buFont typeface="Wingdings" pitchFamily="2" charset="2"/>
              <a:buChar char="v"/>
            </a:pPr>
            <a:r>
              <a:rPr lang="ru-RU" sz="2800" dirty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    Расширение самостоятельности </a:t>
            </a:r>
            <a:r>
              <a:rPr lang="ru-RU" sz="2800" dirty="0" smtClean="0">
                <a:solidFill>
                  <a:srgbClr val="FFC000"/>
                </a:solidFill>
              </a:rPr>
              <a:t>ОУ</a:t>
            </a:r>
            <a:r>
              <a:rPr lang="ru-RU" sz="2800" dirty="0" smtClean="0">
                <a:solidFill>
                  <a:srgbClr val="FFC000"/>
                </a:solidFill>
              </a:rPr>
              <a:t>. </a:t>
            </a:r>
            <a:endParaRPr lang="ru-RU" sz="2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13184" y="202630"/>
            <a:ext cx="8229600" cy="706090"/>
          </a:xfrm>
        </p:spPr>
        <p:txBody>
          <a:bodyPr/>
          <a:lstStyle/>
          <a:p>
            <a:r>
              <a:rPr lang="ru-RU" sz="3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Ожидаемые конечные результаты</a:t>
            </a:r>
            <a:endParaRPr lang="ru-RU" sz="3200" dirty="0">
              <a:solidFill>
                <a:schemeClr val="bg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9512" y="908720"/>
          <a:ext cx="8856984" cy="5688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5112568"/>
                <a:gridCol w="3168352"/>
              </a:tblGrid>
              <a:tr h="42529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№ 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Результат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направление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4819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Повышение качества образования учащихся. Улучшение условий реализации образовательной программы школы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Увеличить % качества до 55%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2777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Удовлетворение запросов всех участников образовательного процесса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Повышение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 удовлетворенности  участников ОП деятельностью ОУ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7238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Повышение уровня профессиональной компетентности педагогов.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Обучить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400" baseline="0" dirty="0" err="1" smtClean="0">
                          <a:solidFill>
                            <a:srgbClr val="002060"/>
                          </a:solidFill>
                        </a:rPr>
                        <a:t>пед.кадры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  по ФГОС на 100%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96240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Расширение диапазона мероприятий для раскрытия, развития и реализации творческих, учебно-исследовательских способностей учащихся.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Увеличить число элективных кружков и курсов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 по дополнительному образованию  на 15%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4508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 Увеличение числа школьников, реализовавших свои способности.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Увеличить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 число учащихся участвующих в олимпиадах и конкурсах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4508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Повышение мотивации учащихся к здоровому образу жизни и спорту, сохранение и укрепление здоровья школьников.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Увеличить численность учащихся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  занимающихся в кружках и секциях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96240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7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Обеспечение открытости деятельности школы.</a:t>
                      </a:r>
                      <a:endParaRPr lang="ru-RU" sz="1400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Деятельность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</a:rPr>
                        <a:t> Попечительского Совета, работа с СМИ, размещение  информации на  сайтах 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Контакт">
  <a:themeElements>
    <a:clrScheme name="Общ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бщ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бщ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щ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щ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щ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щ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щ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щ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щ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щ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щ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щ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щ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Контакт</Template>
  <TotalTime>103</TotalTime>
  <Words>254</Words>
  <Application>Microsoft Office PowerPoint</Application>
  <PresentationFormat>Экран (4:3)</PresentationFormat>
  <Paragraphs>53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Контакт</vt:lpstr>
      <vt:lpstr>ПРОГРАММА РАЗВИТИЯ Муниципального общеобразовательного учреждения  средней  общеобразовательной школы № 2 городского округа город Буй Костромской области   на основе образовательной инициативы «Наша новая школа» 2013 – 2017 гг. </vt:lpstr>
      <vt:lpstr>Основание для разработки программы</vt:lpstr>
      <vt:lpstr>Цель программы: </vt:lpstr>
      <vt:lpstr>Задачи программы: </vt:lpstr>
      <vt:lpstr>Основные направления деятельности</vt:lpstr>
      <vt:lpstr>Ожидаемые конечные результаты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РАЗВИТИЯ Муниципального общеобразовательного учреждения  средней  общеобразовательной школы № 2 городского округа город Буй Костромской области   на основе образовательной инициативы «Наша новая школа» 2013 – 2017 гг. </dc:title>
  <dc:creator>Admin</dc:creator>
  <cp:lastModifiedBy>Admin</cp:lastModifiedBy>
  <cp:revision>10</cp:revision>
  <dcterms:created xsi:type="dcterms:W3CDTF">2013-03-13T08:52:23Z</dcterms:created>
  <dcterms:modified xsi:type="dcterms:W3CDTF">2013-03-26T06:25:51Z</dcterms:modified>
</cp:coreProperties>
</file>