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6"/>
  </p:sldMasterIdLst>
  <p:notesMasterIdLst>
    <p:notesMasterId r:id="rId22"/>
  </p:notesMasterIdLst>
  <p:sldIdLst>
    <p:sldId id="256" r:id="rId7"/>
    <p:sldId id="276" r:id="rId8"/>
    <p:sldId id="274" r:id="rId9"/>
    <p:sldId id="277" r:id="rId10"/>
    <p:sldId id="257" r:id="rId11"/>
    <p:sldId id="258" r:id="rId12"/>
    <p:sldId id="259" r:id="rId13"/>
    <p:sldId id="260" r:id="rId14"/>
    <p:sldId id="261" r:id="rId15"/>
    <p:sldId id="267" r:id="rId16"/>
    <p:sldId id="263" r:id="rId17"/>
    <p:sldId id="275" r:id="rId18"/>
    <p:sldId id="278" r:id="rId19"/>
    <p:sldId id="266" r:id="rId20"/>
    <p:sldId id="271" r:id="rId2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333399"/>
    <a:srgbClr val="000099"/>
    <a:srgbClr val="00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984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5.xml"/><Relationship Id="rId24" Type="http://schemas.openxmlformats.org/officeDocument/2006/relationships/viewProps" Target="viewProps.xml"/><Relationship Id="rId5" Type="http://schemas.openxmlformats.org/officeDocument/2006/relationships/customXml" Target="../customXml/item5.xml"/><Relationship Id="rId15" Type="http://schemas.openxmlformats.org/officeDocument/2006/relationships/slide" Target="slides/slide9.xml"/><Relationship Id="rId23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237C8D61-C720-4029-AC3F-957CB3CCA00D}" type="datetimeFigureOut">
              <a:rPr lang="ru-RU"/>
              <a:pPr>
                <a:defRPr/>
              </a:pPr>
              <a:t>09.08.2016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93ADD7C1-3D1E-4CD0-BF29-767AB109CD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970756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76400"/>
            <a:ext cx="7772400" cy="18288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87395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Герасимова С.Н.,               педагог-психолог МОУ СОШ №2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C66F5B-661E-4477-9FF6-7331209433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Герасимова С.Н.,               педагог-психолог МОУ СОШ №2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9DFF8F-09E7-4401-856F-86118804E4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381000"/>
            <a:ext cx="2057400" cy="5715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019800" cy="5715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Герасимова С.Н.,               педагог-психолог МОУ СОШ №2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9C6CFD-DC55-4A74-90D7-1C69BBB888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Герасимова С.Н.,               педагог-психолог МОУ СОШ №2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BC8E74-5F8B-496B-918A-0C73E5C46B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40386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40386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Герасимова С.Н.,               педагог-психолог МОУ СОШ №2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236A17-921C-4503-9242-E5EDD129DA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40386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40386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Герасимова С.Н.,               педагог-психолог МОУ СОШ №2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80EE71-3552-488A-940C-E792A9F4B7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Герасимова С.Н.,               педагог-психолог МОУ СОШ №2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2B2045-CAD7-423E-856E-55EDD6DBED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Герасимова С.Н.,               педагог-психолог МОУ СОШ №2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6517F4-A01B-4E38-BE01-809C82D456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Герасимова С.Н.,               педагог-психолог МОУ СОШ №2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F562DF-9900-4913-84D1-740BC67CA7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Герасимова С.Н.,               педагог-психолог МОУ СОШ №2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4ADA4A-ED20-4DEA-A493-2A5D0B7370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Герасимова С.Н.,               педагог-психолог МОУ СОШ №2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821BE5-CA4A-446F-8A1C-9127428BA4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Герасимова С.Н.,               педагог-психолог МОУ СОШ №2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10B458-4D93-445A-A8AB-8A729FBA7E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Герасимова С.Н.,               педагог-психолог МОУ СОШ №2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55C751-A9BA-4EA4-A57A-A6D0646B8C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Герасимова С.Н.,               педагог-психолог МОУ СОШ №2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7A257C-214F-4F15-BC3D-A239E18952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810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863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8637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637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r>
              <a:rPr lang="ru-RU"/>
              <a:t>Герасимова С.Н.,               педагог-психолог МОУ СОШ №2</a:t>
            </a:r>
          </a:p>
        </p:txBody>
      </p:sp>
      <p:sp>
        <p:nvSpPr>
          <p:cNvPr id="18637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fld id="{B8B0FF51-6479-4D52-A5E8-4515B790F9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  <p:sldLayoutId id="2147483792" r:id="rId12"/>
    <p:sldLayoutId id="2147483793" r:id="rId13"/>
    <p:sldLayoutId id="2147483794" r:id="rId14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1sentyabrya.ru/start/psyhology/2007/11/07/article-011_9174.html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708400" y="3357563"/>
            <a:ext cx="5122863" cy="2519362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 i="1" dirty="0" smtClean="0">
                <a:solidFill>
                  <a:srgbClr val="000066"/>
                </a:solidFill>
                <a:latin typeface="Arial" charset="0"/>
              </a:rPr>
              <a:t>Психологическая готовность ребёнка к школе</a:t>
            </a:r>
            <a:r>
              <a:rPr lang="ru-RU" sz="4000" b="1" i="1" dirty="0" smtClean="0">
                <a:latin typeface="Arial" charset="0"/>
              </a:rPr>
              <a:t> </a:t>
            </a:r>
          </a:p>
        </p:txBody>
      </p:sp>
      <p:pic>
        <p:nvPicPr>
          <p:cNvPr id="6150" name="Picture 6" descr="готовность к школе, тесты,  проблемы в учеб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5" y="1071563"/>
            <a:ext cx="3241675" cy="2519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Герасимова С.Н.,               педагог-психолог МОУ СОШ №2</a:t>
            </a: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1357313" y="214313"/>
            <a:ext cx="642461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>
              <a:tabLst>
                <a:tab pos="2970213" algn="ctr"/>
                <a:tab pos="5940425" algn="r"/>
              </a:tabLst>
            </a:pPr>
            <a:r>
              <a:rPr lang="ru-RU" sz="1200" b="1">
                <a:latin typeface="Cambria" pitchFamily="18" charset="0"/>
                <a:cs typeface="Times New Roman" pitchFamily="18" charset="0"/>
              </a:rPr>
              <a:t>Муниципальное общеобразовательное учреждение средняя общеобразовательная </a:t>
            </a:r>
            <a:endParaRPr lang="ru-RU" sz="1200"/>
          </a:p>
          <a:p>
            <a:pPr algn="ctr" eaLnBrk="0" hangingPunct="0">
              <a:tabLst>
                <a:tab pos="2970213" algn="ctr"/>
                <a:tab pos="5940425" algn="r"/>
              </a:tabLst>
            </a:pPr>
            <a:r>
              <a:rPr lang="ru-RU" sz="1200" b="1">
                <a:latin typeface="Cambria" pitchFamily="18" charset="0"/>
                <a:cs typeface="Times New Roman" pitchFamily="18" charset="0"/>
              </a:rPr>
              <a:t>школа №2 городского округа г.Буй Костромской области</a:t>
            </a:r>
            <a:endParaRPr lang="ru-RU" sz="12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build="p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18487" cy="1296988"/>
          </a:xfrm>
        </p:spPr>
        <p:txBody>
          <a:bodyPr/>
          <a:lstStyle/>
          <a:p>
            <a:pPr eaLnBrk="1" hangingPunct="1">
              <a:defRPr/>
            </a:pPr>
            <a:r>
              <a:rPr lang="ru-RU" sz="2400" smtClean="0">
                <a:solidFill>
                  <a:srgbClr val="333399"/>
                </a:solidFill>
                <a:latin typeface="Arial" charset="0"/>
              </a:rPr>
              <a:t>  </a:t>
            </a:r>
            <a:r>
              <a:rPr lang="ru-RU" sz="2800" smtClean="0">
                <a:solidFill>
                  <a:srgbClr val="333399"/>
                </a:solidFill>
                <a:latin typeface="Arial" charset="0"/>
              </a:rPr>
              <a:t>Выявить отношение ребенка к школьному обучению вам поможет небольшая беседа.</a:t>
            </a:r>
            <a:r>
              <a:rPr lang="ru-RU" sz="2400" smtClean="0">
                <a:solidFill>
                  <a:srgbClr val="333399"/>
                </a:solidFill>
                <a:latin typeface="Arial" charset="0"/>
              </a:rPr>
              <a:t>  </a:t>
            </a:r>
          </a:p>
        </p:txBody>
      </p:sp>
      <p:sp>
        <p:nvSpPr>
          <p:cNvPr id="1075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23850" y="1557338"/>
            <a:ext cx="5327650" cy="4824412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z="2600" smtClean="0"/>
              <a:t>   </a:t>
            </a:r>
            <a:r>
              <a:rPr lang="ru-RU" sz="2600" smtClean="0">
                <a:solidFill>
                  <a:srgbClr val="000066"/>
                </a:solidFill>
              </a:rPr>
              <a:t>1. Хочешь ли ты учиться?</a:t>
            </a:r>
            <a:br>
              <a:rPr lang="ru-RU" sz="2600" smtClean="0">
                <a:solidFill>
                  <a:srgbClr val="000066"/>
                </a:solidFill>
              </a:rPr>
            </a:br>
            <a:r>
              <a:rPr lang="ru-RU" sz="2600" smtClean="0">
                <a:solidFill>
                  <a:srgbClr val="000066"/>
                </a:solidFill>
              </a:rPr>
              <a:t>2. Как ты думаешь, что в школе хорошего и интересного?</a:t>
            </a:r>
            <a:br>
              <a:rPr lang="ru-RU" sz="2600" smtClean="0">
                <a:solidFill>
                  <a:srgbClr val="000066"/>
                </a:solidFill>
              </a:rPr>
            </a:br>
            <a:r>
              <a:rPr lang="ru-RU" sz="2600" smtClean="0">
                <a:solidFill>
                  <a:srgbClr val="000066"/>
                </a:solidFill>
              </a:rPr>
              <a:t>3. Как ты думаешь, с кем лучше учиться: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2600" smtClean="0">
                <a:solidFill>
                  <a:srgbClr val="000066"/>
                </a:solidFill>
              </a:rPr>
              <a:t>   с учительницей в школе или дома с мамой?</a:t>
            </a:r>
            <a:br>
              <a:rPr lang="ru-RU" sz="2600" smtClean="0">
                <a:solidFill>
                  <a:srgbClr val="000066"/>
                </a:solidFill>
              </a:rPr>
            </a:br>
            <a:r>
              <a:rPr lang="ru-RU" sz="2600" smtClean="0">
                <a:solidFill>
                  <a:srgbClr val="000066"/>
                </a:solidFill>
              </a:rPr>
              <a:t>4. Что делает учитель в школе?</a:t>
            </a:r>
            <a:br>
              <a:rPr lang="ru-RU" sz="2600" smtClean="0">
                <a:solidFill>
                  <a:srgbClr val="000066"/>
                </a:solidFill>
              </a:rPr>
            </a:br>
            <a:r>
              <a:rPr lang="ru-RU" sz="2600" smtClean="0">
                <a:solidFill>
                  <a:srgbClr val="000066"/>
                </a:solidFill>
              </a:rPr>
              <a:t>5. Для чего нужен в школе звонок? и т. д.</a:t>
            </a:r>
          </a:p>
        </p:txBody>
      </p:sp>
      <p:pic>
        <p:nvPicPr>
          <p:cNvPr id="107524" name="Рисунок 9" descr="http://1sentyabrya.ru/netcat_files/Image/2_4b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5867400" y="3305175"/>
            <a:ext cx="2808288" cy="2608263"/>
          </a:xfrm>
          <a:noFill/>
        </p:spPr>
      </p:pic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Герасимова С.Н.,               педагог-психолог МОУ СОШ №2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07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0" fill="hold"/>
                                        <p:tgtEl>
                                          <p:spTgt spid="1075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0" fill="hold"/>
                                        <p:tgtEl>
                                          <p:spTgt spid="1075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0" fill="hold"/>
                                        <p:tgtEl>
                                          <p:spTgt spid="1075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0" fill="hold"/>
                                        <p:tgtEl>
                                          <p:spTgt spid="1075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2" grpId="0"/>
      <p:bldP spid="10752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95250"/>
          </a:xfrm>
        </p:spPr>
        <p:txBody>
          <a:bodyPr/>
          <a:lstStyle/>
          <a:p>
            <a:pPr marL="838200" indent="-838200" algn="l" eaLnBrk="1" hangingPunct="1">
              <a:defRPr/>
            </a:pPr>
            <a:r>
              <a:rPr lang="ru-RU" sz="2400" i="1" smtClean="0">
                <a:solidFill>
                  <a:srgbClr val="000099"/>
                </a:solidFill>
                <a:latin typeface="Arial" charset="0"/>
              </a:rPr>
              <a:t>    </a:t>
            </a:r>
            <a:r>
              <a:rPr lang="ru-RU" sz="4000" smtClean="0"/>
              <a:t> 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333375"/>
            <a:ext cx="8229600" cy="576262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b="1" smtClean="0">
                <a:latin typeface="Arial" charset="0"/>
              </a:rPr>
              <a:t>    1.   </a:t>
            </a:r>
            <a:r>
              <a:rPr lang="ru-RU" sz="2400" b="1" smtClean="0">
                <a:solidFill>
                  <a:srgbClr val="333399"/>
                </a:solidFill>
                <a:latin typeface="Arial" charset="0"/>
              </a:rPr>
              <a:t>Легко ли ваш ребенок вступает в контакт с незнакомыми детьми?</a:t>
            </a:r>
            <a:br>
              <a:rPr lang="ru-RU" sz="2400" b="1" smtClean="0">
                <a:solidFill>
                  <a:srgbClr val="333399"/>
                </a:solidFill>
                <a:latin typeface="Arial" charset="0"/>
              </a:rPr>
            </a:br>
            <a:r>
              <a:rPr lang="ru-RU" sz="2400" b="1" smtClean="0">
                <a:latin typeface="Arial" charset="0"/>
              </a:rPr>
              <a:t>2.   </a:t>
            </a:r>
            <a:r>
              <a:rPr lang="ru-RU" sz="2400" b="1" smtClean="0">
                <a:solidFill>
                  <a:srgbClr val="333399"/>
                </a:solidFill>
                <a:latin typeface="Arial" charset="0"/>
              </a:rPr>
              <a:t>Нравится ли он сам себе?</a:t>
            </a:r>
            <a:br>
              <a:rPr lang="ru-RU" sz="2400" b="1" smtClean="0">
                <a:solidFill>
                  <a:srgbClr val="333399"/>
                </a:solidFill>
                <a:latin typeface="Arial" charset="0"/>
              </a:rPr>
            </a:br>
            <a:r>
              <a:rPr lang="ru-RU" sz="2400" b="1" smtClean="0">
                <a:latin typeface="Arial" charset="0"/>
              </a:rPr>
              <a:t>3.   </a:t>
            </a:r>
            <a:r>
              <a:rPr lang="ru-RU" sz="2400" b="1" smtClean="0">
                <a:solidFill>
                  <a:srgbClr val="333399"/>
                </a:solidFill>
                <a:latin typeface="Arial" charset="0"/>
              </a:rPr>
              <a:t>Часто ли ваш малыш обижается и плачет?</a:t>
            </a:r>
            <a:br>
              <a:rPr lang="ru-RU" sz="2400" b="1" smtClean="0">
                <a:solidFill>
                  <a:srgbClr val="333399"/>
                </a:solidFill>
                <a:latin typeface="Arial" charset="0"/>
              </a:rPr>
            </a:br>
            <a:r>
              <a:rPr lang="ru-RU" sz="2400" b="1" smtClean="0">
                <a:latin typeface="Arial" charset="0"/>
              </a:rPr>
              <a:t>4.   </a:t>
            </a:r>
            <a:r>
              <a:rPr lang="ru-RU" sz="2400" b="1" smtClean="0">
                <a:solidFill>
                  <a:srgbClr val="333399"/>
                </a:solidFill>
                <a:latin typeface="Arial" charset="0"/>
              </a:rPr>
              <a:t>Участвует ли он в играх-соревнованиях?</a:t>
            </a:r>
            <a:br>
              <a:rPr lang="ru-RU" sz="2400" b="1" smtClean="0">
                <a:solidFill>
                  <a:srgbClr val="333399"/>
                </a:solidFill>
                <a:latin typeface="Arial" charset="0"/>
              </a:rPr>
            </a:br>
            <a:r>
              <a:rPr lang="ru-RU" sz="2400" b="1" smtClean="0">
                <a:latin typeface="Arial" charset="0"/>
              </a:rPr>
              <a:t>5.   </a:t>
            </a:r>
            <a:r>
              <a:rPr lang="ru-RU" sz="2400" b="1" smtClean="0">
                <a:solidFill>
                  <a:srgbClr val="333399"/>
                </a:solidFill>
                <a:latin typeface="Arial" charset="0"/>
              </a:rPr>
              <a:t>Есть ли у ребенка желание играть со сверстниками?</a:t>
            </a:r>
            <a:br>
              <a:rPr lang="ru-RU" sz="2400" b="1" smtClean="0">
                <a:solidFill>
                  <a:srgbClr val="333399"/>
                </a:solidFill>
                <a:latin typeface="Arial" charset="0"/>
              </a:rPr>
            </a:br>
            <a:r>
              <a:rPr lang="ru-RU" sz="2400" b="1" smtClean="0">
                <a:latin typeface="Arial" charset="0"/>
              </a:rPr>
              <a:t>6.   </a:t>
            </a:r>
            <a:r>
              <a:rPr lang="ru-RU" sz="2400" b="1" smtClean="0">
                <a:solidFill>
                  <a:srgbClr val="333399"/>
                </a:solidFill>
                <a:latin typeface="Arial" charset="0"/>
              </a:rPr>
              <a:t>Часто ли он участвует в драках?</a:t>
            </a:r>
            <a:r>
              <a:rPr lang="ru-RU" sz="2400" b="1" smtClean="0">
                <a:latin typeface="Arial" charset="0"/>
              </a:rPr>
              <a:t/>
            </a:r>
            <a:br>
              <a:rPr lang="ru-RU" sz="2400" b="1" smtClean="0">
                <a:latin typeface="Arial" charset="0"/>
              </a:rPr>
            </a:br>
            <a:r>
              <a:rPr lang="ru-RU" sz="2400" b="1" smtClean="0">
                <a:latin typeface="Arial" charset="0"/>
              </a:rPr>
              <a:t>7.   </a:t>
            </a:r>
            <a:r>
              <a:rPr lang="ru-RU" sz="2400" b="1" smtClean="0">
                <a:solidFill>
                  <a:srgbClr val="333399"/>
                </a:solidFill>
                <a:latin typeface="Arial" charset="0"/>
              </a:rPr>
              <a:t>Как малыш выходит из конфликтных ситуаций?</a:t>
            </a:r>
            <a:r>
              <a:rPr lang="ru-RU" sz="2400" b="1" smtClean="0">
                <a:latin typeface="Arial" charset="0"/>
              </a:rPr>
              <a:t/>
            </a:r>
            <a:br>
              <a:rPr lang="ru-RU" sz="2400" b="1" smtClean="0">
                <a:latin typeface="Arial" charset="0"/>
              </a:rPr>
            </a:br>
            <a:r>
              <a:rPr lang="ru-RU" sz="2400" b="1" smtClean="0">
                <a:latin typeface="Arial" charset="0"/>
              </a:rPr>
              <a:t>8.   </a:t>
            </a:r>
            <a:r>
              <a:rPr lang="ru-RU" sz="2400" b="1" smtClean="0">
                <a:solidFill>
                  <a:srgbClr val="333399"/>
                </a:solidFill>
                <a:latin typeface="Arial" charset="0"/>
              </a:rPr>
              <a:t>Какое у него чаще всего настроение, часто ли оно меняется?</a:t>
            </a:r>
            <a:br>
              <a:rPr lang="ru-RU" sz="2400" b="1" smtClean="0">
                <a:solidFill>
                  <a:srgbClr val="333399"/>
                </a:solidFill>
                <a:latin typeface="Arial" charset="0"/>
              </a:rPr>
            </a:br>
            <a:r>
              <a:rPr lang="ru-RU" sz="2400" b="1" smtClean="0">
                <a:latin typeface="Arial" charset="0"/>
              </a:rPr>
              <a:t>9.   </a:t>
            </a:r>
            <a:r>
              <a:rPr lang="ru-RU" sz="2400" b="1" smtClean="0">
                <a:solidFill>
                  <a:srgbClr val="333399"/>
                </a:solidFill>
                <a:latin typeface="Arial" charset="0"/>
              </a:rPr>
              <a:t>Разговорчив ли ваш ребенок или молчалив?</a:t>
            </a:r>
            <a:br>
              <a:rPr lang="ru-RU" sz="2400" b="1" smtClean="0">
                <a:solidFill>
                  <a:srgbClr val="333399"/>
                </a:solidFill>
                <a:latin typeface="Arial" charset="0"/>
              </a:rPr>
            </a:br>
            <a:r>
              <a:rPr lang="ru-RU" sz="2400" b="1" smtClean="0">
                <a:latin typeface="Arial" charset="0"/>
              </a:rPr>
              <a:t>10. </a:t>
            </a:r>
            <a:r>
              <a:rPr lang="ru-RU" sz="2400" b="1" smtClean="0">
                <a:solidFill>
                  <a:srgbClr val="333399"/>
                </a:solidFill>
                <a:latin typeface="Arial" charset="0"/>
              </a:rPr>
              <a:t>Спокойный ли у него сон?</a:t>
            </a:r>
            <a:br>
              <a:rPr lang="ru-RU" sz="2400" b="1" smtClean="0">
                <a:solidFill>
                  <a:srgbClr val="333399"/>
                </a:solidFill>
                <a:latin typeface="Arial" charset="0"/>
              </a:rPr>
            </a:br>
            <a:r>
              <a:rPr lang="ru-RU" sz="2400" b="1" smtClean="0">
                <a:latin typeface="Arial" charset="0"/>
              </a:rPr>
              <a:t>11. </a:t>
            </a:r>
            <a:r>
              <a:rPr lang="ru-RU" sz="2400" b="1" smtClean="0">
                <a:solidFill>
                  <a:srgbClr val="333399"/>
                </a:solidFill>
                <a:latin typeface="Arial" charset="0"/>
              </a:rPr>
              <a:t>Есть ли у вашего малыша друзья?</a:t>
            </a:r>
            <a:br>
              <a:rPr lang="ru-RU" sz="2400" b="1" smtClean="0">
                <a:solidFill>
                  <a:srgbClr val="333399"/>
                </a:solidFill>
                <a:latin typeface="Arial" charset="0"/>
              </a:rPr>
            </a:br>
            <a:r>
              <a:rPr lang="ru-RU" sz="2400" b="1" smtClean="0">
                <a:latin typeface="Arial" charset="0"/>
              </a:rPr>
              <a:t>12. </a:t>
            </a:r>
            <a:r>
              <a:rPr lang="ru-RU" sz="2400" b="1" smtClean="0">
                <a:solidFill>
                  <a:srgbClr val="333399"/>
                </a:solidFill>
                <a:latin typeface="Arial" charset="0"/>
              </a:rPr>
              <a:t>Принимают ли его в игру знакомые дети?</a:t>
            </a:r>
            <a:br>
              <a:rPr lang="ru-RU" sz="2400" b="1" smtClean="0">
                <a:solidFill>
                  <a:srgbClr val="333399"/>
                </a:solidFill>
                <a:latin typeface="Arial" charset="0"/>
              </a:rPr>
            </a:br>
            <a:r>
              <a:rPr lang="ru-RU" sz="2400" b="1" smtClean="0">
                <a:latin typeface="Arial" charset="0"/>
              </a:rPr>
              <a:t>13. </a:t>
            </a:r>
            <a:r>
              <a:rPr lang="ru-RU" sz="2400" b="1" smtClean="0">
                <a:solidFill>
                  <a:srgbClr val="333399"/>
                </a:solidFill>
                <a:latin typeface="Arial" charset="0"/>
              </a:rPr>
              <a:t>Умеет ли он организовывать игру (придумать сюжет, распределить роли и т. д.)?</a:t>
            </a:r>
            <a:br>
              <a:rPr lang="ru-RU" sz="2400" b="1" smtClean="0">
                <a:solidFill>
                  <a:srgbClr val="333399"/>
                </a:solidFill>
                <a:latin typeface="Arial" charset="0"/>
              </a:rPr>
            </a:br>
            <a:r>
              <a:rPr lang="ru-RU" sz="2400" b="1" smtClean="0">
                <a:latin typeface="Arial" charset="0"/>
              </a:rPr>
              <a:t>14. </a:t>
            </a:r>
            <a:r>
              <a:rPr lang="ru-RU" sz="2400" b="1" smtClean="0">
                <a:solidFill>
                  <a:srgbClr val="333399"/>
                </a:solidFill>
                <a:latin typeface="Arial" charset="0"/>
              </a:rPr>
              <a:t>Умеет ли ребенок отстаивать свое мнение?</a:t>
            </a:r>
            <a:br>
              <a:rPr lang="ru-RU" sz="2400" b="1" smtClean="0">
                <a:solidFill>
                  <a:srgbClr val="333399"/>
                </a:solidFill>
                <a:latin typeface="Arial" charset="0"/>
              </a:rPr>
            </a:br>
            <a:r>
              <a:rPr lang="ru-RU" sz="2400" b="1" smtClean="0">
                <a:latin typeface="Arial" charset="0"/>
              </a:rPr>
              <a:t>15. </a:t>
            </a:r>
            <a:r>
              <a:rPr lang="ru-RU" sz="2400" b="1" smtClean="0">
                <a:solidFill>
                  <a:srgbClr val="333399"/>
                </a:solidFill>
                <a:latin typeface="Arial" charset="0"/>
              </a:rPr>
              <a:t>Есть ли у него трудности с речью?</a:t>
            </a:r>
            <a:r>
              <a:rPr lang="ru-RU" sz="2400" b="1" smtClean="0">
                <a:latin typeface="Arial" charset="0"/>
              </a:rPr>
              <a:t/>
            </a:r>
            <a:br>
              <a:rPr lang="ru-RU" sz="2400" b="1" smtClean="0">
                <a:latin typeface="Arial" charset="0"/>
              </a:rPr>
            </a:br>
            <a:r>
              <a:rPr lang="ru-RU" sz="2400" smtClean="0">
                <a:latin typeface="Arial" charset="0"/>
              </a:rPr>
              <a:t/>
            </a:r>
            <a:br>
              <a:rPr lang="ru-RU" sz="2400" smtClean="0">
                <a:latin typeface="Arial" charset="0"/>
              </a:rPr>
            </a:br>
            <a:endParaRPr lang="ru-RU" sz="2400" smtClean="0">
              <a:latin typeface="Arial" charset="0"/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Герасимова С.Н.,               педагог-психолог МОУ СОШ №2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1013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18488" cy="311150"/>
          </a:xfrm>
        </p:spPr>
        <p:txBody>
          <a:bodyPr/>
          <a:lstStyle/>
          <a:p>
            <a:pPr eaLnBrk="1" hangingPunct="1">
              <a:defRPr/>
            </a:pPr>
            <a:r>
              <a:rPr lang="ru-RU" sz="2000" i="1" smtClean="0">
                <a:latin typeface="Arial" charset="0"/>
              </a:rPr>
              <a:t>Тесты для родителей на определение </a:t>
            </a:r>
            <a:br>
              <a:rPr lang="ru-RU" sz="2000" i="1" smtClean="0">
                <a:latin typeface="Arial" charset="0"/>
              </a:rPr>
            </a:br>
            <a:r>
              <a:rPr lang="ru-RU" sz="2000" i="1" smtClean="0">
                <a:latin typeface="Arial" charset="0"/>
              </a:rPr>
              <a:t>готовности ребенка к школе</a:t>
            </a:r>
            <a:br>
              <a:rPr lang="ru-RU" sz="2000" i="1" smtClean="0">
                <a:latin typeface="Arial" charset="0"/>
              </a:rPr>
            </a:br>
            <a:endParaRPr lang="ru-RU" sz="2000" i="1" smtClean="0">
              <a:latin typeface="Arial" charset="0"/>
            </a:endParaRPr>
          </a:p>
        </p:txBody>
      </p:sp>
      <p:sp>
        <p:nvSpPr>
          <p:cNvPr id="190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836613"/>
            <a:ext cx="8229600" cy="561657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700" smtClean="0">
                <a:solidFill>
                  <a:srgbClr val="333399"/>
                </a:solidFill>
              </a:rPr>
              <a:t>      </a:t>
            </a:r>
            <a:r>
              <a:rPr lang="ru-RU" sz="2400" smtClean="0">
                <a:solidFill>
                  <a:srgbClr val="000066"/>
                </a:solidFill>
                <a:latin typeface="Arial" charset="0"/>
              </a:rPr>
              <a:t>1. Как вы считаете, хочет ли ваш ребенок идти в первый класс?</a:t>
            </a:r>
            <a:br>
              <a:rPr lang="ru-RU" sz="2400" smtClean="0">
                <a:solidFill>
                  <a:srgbClr val="000066"/>
                </a:solidFill>
                <a:latin typeface="Arial" charset="0"/>
              </a:rPr>
            </a:br>
            <a:r>
              <a:rPr lang="ru-RU" sz="2400" smtClean="0">
                <a:solidFill>
                  <a:srgbClr val="000066"/>
                </a:solidFill>
                <a:latin typeface="Arial" charset="0"/>
              </a:rPr>
              <a:t>2. Считает ли он, что в школе узнает много нового и интересного?</a:t>
            </a:r>
            <a:br>
              <a:rPr lang="ru-RU" sz="2400" smtClean="0">
                <a:solidFill>
                  <a:srgbClr val="000066"/>
                </a:solidFill>
                <a:latin typeface="Arial" charset="0"/>
              </a:rPr>
            </a:br>
            <a:r>
              <a:rPr lang="ru-RU" sz="2400" smtClean="0">
                <a:solidFill>
                  <a:srgbClr val="000066"/>
                </a:solidFill>
                <a:latin typeface="Arial" charset="0"/>
              </a:rPr>
              <a:t>3. Может ли ваш малыш в течение   15-20 минут самостоятельно заниматься каким-либо кропотливым делом (рисовать, лепить, собирать мозаику и т. п.)?</a:t>
            </a:r>
            <a:br>
              <a:rPr lang="ru-RU" sz="2400" smtClean="0">
                <a:solidFill>
                  <a:srgbClr val="000066"/>
                </a:solidFill>
                <a:latin typeface="Arial" charset="0"/>
              </a:rPr>
            </a:br>
            <a:r>
              <a:rPr lang="ru-RU" sz="2400" smtClean="0">
                <a:solidFill>
                  <a:srgbClr val="000066"/>
                </a:solidFill>
                <a:latin typeface="Arial" charset="0"/>
              </a:rPr>
              <a:t>4. Можете ли вы сказать, что ваш ребенок не стесняется в присутствии посторонних людей?</a:t>
            </a:r>
            <a:br>
              <a:rPr lang="ru-RU" sz="2400" smtClean="0">
                <a:solidFill>
                  <a:srgbClr val="000066"/>
                </a:solidFill>
                <a:latin typeface="Arial" charset="0"/>
              </a:rPr>
            </a:br>
            <a:r>
              <a:rPr lang="ru-RU" sz="2400" smtClean="0">
                <a:solidFill>
                  <a:srgbClr val="000066"/>
                </a:solidFill>
                <a:latin typeface="Arial" charset="0"/>
              </a:rPr>
              <a:t>5. Умеет ли ваш малыш связно описать картинку и составить по ней рассказ как минимум из 5 предложений?</a:t>
            </a:r>
            <a:br>
              <a:rPr lang="ru-RU" sz="2400" smtClean="0">
                <a:solidFill>
                  <a:srgbClr val="000066"/>
                </a:solidFill>
                <a:latin typeface="Arial" charset="0"/>
              </a:rPr>
            </a:br>
            <a:r>
              <a:rPr lang="ru-RU" sz="2400" smtClean="0">
                <a:solidFill>
                  <a:srgbClr val="000066"/>
                </a:solidFill>
                <a:latin typeface="Arial" charset="0"/>
              </a:rPr>
              <a:t>6. Знает ли ваш ребенок стихи наизусть?</a:t>
            </a:r>
            <a:br>
              <a:rPr lang="ru-RU" sz="2400" smtClean="0">
                <a:solidFill>
                  <a:srgbClr val="000066"/>
                </a:solidFill>
                <a:latin typeface="Arial" charset="0"/>
              </a:rPr>
            </a:br>
            <a:r>
              <a:rPr lang="ru-RU" sz="2400" smtClean="0">
                <a:solidFill>
                  <a:srgbClr val="000066"/>
                </a:solidFill>
                <a:latin typeface="Arial" charset="0"/>
              </a:rPr>
              <a:t>7. Может ли он назвать заданное существительное во множественном числе?</a:t>
            </a:r>
            <a:br>
              <a:rPr lang="ru-RU" sz="2400" smtClean="0">
                <a:solidFill>
                  <a:srgbClr val="000066"/>
                </a:solidFill>
                <a:latin typeface="Arial" charset="0"/>
              </a:rPr>
            </a:br>
            <a:r>
              <a:rPr lang="ru-RU" sz="2400" smtClean="0">
                <a:solidFill>
                  <a:srgbClr val="000066"/>
                </a:solidFill>
                <a:latin typeface="Arial" charset="0"/>
              </a:rPr>
              <a:t>8. Умеет ли ваш ребенок читать, хотя бы по слогам?</a:t>
            </a:r>
            <a:br>
              <a:rPr lang="ru-RU" sz="2400" smtClean="0">
                <a:solidFill>
                  <a:srgbClr val="000066"/>
                </a:solidFill>
                <a:latin typeface="Arial" charset="0"/>
              </a:rPr>
            </a:br>
            <a:r>
              <a:rPr lang="ru-RU" sz="2400" smtClean="0">
                <a:solidFill>
                  <a:srgbClr val="000066"/>
                </a:solidFill>
                <a:latin typeface="Arial" charset="0"/>
              </a:rPr>
              <a:t>9. Считает ли малыш до десяти в прямом и обратном порядке?</a:t>
            </a:r>
            <a:br>
              <a:rPr lang="ru-RU" sz="2400" smtClean="0">
                <a:solidFill>
                  <a:srgbClr val="000066"/>
                </a:solidFill>
                <a:latin typeface="Arial" charset="0"/>
              </a:rPr>
            </a:br>
            <a:endParaRPr lang="ru-RU" sz="2400" smtClean="0">
              <a:solidFill>
                <a:srgbClr val="000066"/>
              </a:solidFill>
              <a:latin typeface="Arial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1700" smtClean="0">
              <a:solidFill>
                <a:srgbClr val="000066"/>
              </a:solidFill>
              <a:latin typeface="Arial" charset="0"/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Герасимова С.Н.,               педагог-психолог МОУ СОШ №2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04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04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04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4" dur="1" fill="hold"/>
                                        <p:tgtEl>
                                          <p:spTgt spid="190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0466" grpId="0"/>
      <p:bldP spid="190467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95250"/>
          </a:xfrm>
        </p:spPr>
        <p:txBody>
          <a:bodyPr/>
          <a:lstStyle/>
          <a:p>
            <a:pPr eaLnBrk="1" hangingPunct="1">
              <a:defRPr/>
            </a:pPr>
            <a:endParaRPr lang="ru-RU" sz="4000" smtClean="0"/>
          </a:p>
        </p:txBody>
      </p:sp>
      <p:sp>
        <p:nvSpPr>
          <p:cNvPr id="2007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49275"/>
            <a:ext cx="8229600" cy="5903913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300" smtClean="0">
                <a:solidFill>
                  <a:srgbClr val="000066"/>
                </a:solidFill>
                <a:latin typeface="Arial" charset="0"/>
              </a:rPr>
              <a:t>    10. Умеет ли он прибавлять и отнимать хотя бы одну единицу от чисел первого десятка?</a:t>
            </a:r>
            <a:br>
              <a:rPr lang="ru-RU" sz="2300" smtClean="0">
                <a:solidFill>
                  <a:srgbClr val="000066"/>
                </a:solidFill>
                <a:latin typeface="Arial" charset="0"/>
              </a:rPr>
            </a:br>
            <a:r>
              <a:rPr lang="ru-RU" sz="2300" smtClean="0">
                <a:solidFill>
                  <a:srgbClr val="000066"/>
                </a:solidFill>
                <a:latin typeface="Arial" charset="0"/>
              </a:rPr>
              <a:t>11. Может ли ваш ребенок писать простейшие элементы в тетради в клетку, аккуратно перерисовывать небольшие узоры?</a:t>
            </a:r>
            <a:br>
              <a:rPr lang="ru-RU" sz="2300" smtClean="0">
                <a:solidFill>
                  <a:srgbClr val="000066"/>
                </a:solidFill>
                <a:latin typeface="Arial" charset="0"/>
              </a:rPr>
            </a:br>
            <a:r>
              <a:rPr lang="ru-RU" sz="2300" smtClean="0">
                <a:solidFill>
                  <a:srgbClr val="000066"/>
                </a:solidFill>
                <a:latin typeface="Arial" charset="0"/>
              </a:rPr>
              <a:t>12. Любит ли ваш ребенок рисовать, раскрашивать картинки?</a:t>
            </a:r>
            <a:br>
              <a:rPr lang="ru-RU" sz="2300" smtClean="0">
                <a:solidFill>
                  <a:srgbClr val="000066"/>
                </a:solidFill>
                <a:latin typeface="Arial" charset="0"/>
              </a:rPr>
            </a:br>
            <a:r>
              <a:rPr lang="ru-RU" sz="2300" smtClean="0">
                <a:solidFill>
                  <a:srgbClr val="000066"/>
                </a:solidFill>
                <a:latin typeface="Arial" charset="0"/>
              </a:rPr>
              <a:t>13. Умеет ли ваш малыш управляться с ножницами и клеем (например, делать аппликации из бумаги)?</a:t>
            </a:r>
            <a:br>
              <a:rPr lang="ru-RU" sz="2300" smtClean="0">
                <a:solidFill>
                  <a:srgbClr val="000066"/>
                </a:solidFill>
                <a:latin typeface="Arial" charset="0"/>
              </a:rPr>
            </a:br>
            <a:r>
              <a:rPr lang="ru-RU" sz="2300" smtClean="0">
                <a:solidFill>
                  <a:srgbClr val="000066"/>
                </a:solidFill>
                <a:latin typeface="Arial" charset="0"/>
              </a:rPr>
              <a:t>14. Может ли он из пяти элементов разрезанной на части картинки за минуту собрать целый рисунок?</a:t>
            </a:r>
            <a:br>
              <a:rPr lang="ru-RU" sz="2300" smtClean="0">
                <a:solidFill>
                  <a:srgbClr val="000066"/>
                </a:solidFill>
                <a:latin typeface="Arial" charset="0"/>
              </a:rPr>
            </a:br>
            <a:r>
              <a:rPr lang="ru-RU" sz="2300" smtClean="0">
                <a:solidFill>
                  <a:srgbClr val="000066"/>
                </a:solidFill>
                <a:latin typeface="Arial" charset="0"/>
              </a:rPr>
              <a:t>15. Знает ли ваш малыш названия диких и домашних животных?</a:t>
            </a:r>
            <a:br>
              <a:rPr lang="ru-RU" sz="2300" smtClean="0">
                <a:solidFill>
                  <a:srgbClr val="000066"/>
                </a:solidFill>
                <a:latin typeface="Arial" charset="0"/>
              </a:rPr>
            </a:br>
            <a:r>
              <a:rPr lang="ru-RU" sz="2300" smtClean="0">
                <a:solidFill>
                  <a:srgbClr val="000066"/>
                </a:solidFill>
                <a:latin typeface="Arial" charset="0"/>
              </a:rPr>
              <a:t>16. Есть ли у вашего ребенка навыки обобщения, например, может ли он назвать одним словом "фрукты" яблоки и груши?</a:t>
            </a:r>
            <a:br>
              <a:rPr lang="ru-RU" sz="2300" smtClean="0">
                <a:solidFill>
                  <a:srgbClr val="000066"/>
                </a:solidFill>
                <a:latin typeface="Arial" charset="0"/>
              </a:rPr>
            </a:br>
            <a:r>
              <a:rPr lang="ru-RU" sz="2300" smtClean="0">
                <a:solidFill>
                  <a:srgbClr val="000066"/>
                </a:solidFill>
                <a:latin typeface="Arial" charset="0"/>
              </a:rPr>
              <a:t>17. Любит ли ваш ребенок самостоятельно проводить время за каким-то занятием, например, рисовать, собирать конструктор и т. д.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2300" smtClean="0">
              <a:solidFill>
                <a:srgbClr val="000066"/>
              </a:solidFill>
              <a:latin typeface="Arial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2300" smtClean="0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Герасимова С.Н.,               педагог-психолог МОУ СОШ №2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0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0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0707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>
          <a:xfrm flipV="1">
            <a:off x="457200" y="311150"/>
            <a:ext cx="8229600" cy="69850"/>
          </a:xfrm>
        </p:spPr>
        <p:txBody>
          <a:bodyPr/>
          <a:lstStyle/>
          <a:p>
            <a:pPr eaLnBrk="1" hangingPunct="1">
              <a:defRPr/>
            </a:pPr>
            <a:endParaRPr lang="ru-RU" sz="4000" smtClean="0"/>
          </a:p>
        </p:txBody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333375"/>
            <a:ext cx="8229600" cy="5762625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2400" smtClean="0">
                <a:solidFill>
                  <a:srgbClr val="000066"/>
                </a:solidFill>
                <a:latin typeface="Arial" charset="0"/>
              </a:rPr>
              <a:t>Если вы ответили утвердительно на </a:t>
            </a:r>
            <a:r>
              <a:rPr lang="ru-RU" sz="2400" smtClean="0">
                <a:latin typeface="Arial" charset="0"/>
              </a:rPr>
              <a:t>15 и более</a:t>
            </a:r>
            <a:r>
              <a:rPr lang="ru-RU" sz="2400" smtClean="0">
                <a:solidFill>
                  <a:srgbClr val="000066"/>
                </a:solidFill>
                <a:latin typeface="Arial" charset="0"/>
              </a:rPr>
              <a:t> вопросов, значит, ваш ребенок </a:t>
            </a:r>
            <a:r>
              <a:rPr lang="ru-RU" sz="2400" smtClean="0">
                <a:latin typeface="Arial" charset="0"/>
              </a:rPr>
              <a:t>вполне готов</a:t>
            </a:r>
            <a:r>
              <a:rPr lang="ru-RU" sz="2400" smtClean="0">
                <a:solidFill>
                  <a:srgbClr val="000066"/>
                </a:solidFill>
                <a:latin typeface="Arial" charset="0"/>
              </a:rPr>
              <a:t> к школьному обучению. Вы занимались с ним не напрасно, и в дальнейшем, если у него и возникнут трудности при обучении, он с вашей помощью сможет с ними справиться.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 smtClean="0">
                <a:solidFill>
                  <a:srgbClr val="000066"/>
                </a:solidFill>
                <a:latin typeface="Arial" charset="0"/>
              </a:rPr>
              <a:t>Если ваш малыш может справляться с содержанием </a:t>
            </a:r>
            <a:r>
              <a:rPr lang="ru-RU" sz="2400" smtClean="0">
                <a:latin typeface="Arial" charset="0"/>
              </a:rPr>
              <a:t>10-14</a:t>
            </a:r>
            <a:r>
              <a:rPr lang="ru-RU" sz="2400" smtClean="0">
                <a:solidFill>
                  <a:srgbClr val="000066"/>
                </a:solidFill>
                <a:latin typeface="Arial" charset="0"/>
              </a:rPr>
              <a:t> вышеуказанных вопросов, то </a:t>
            </a:r>
            <a:r>
              <a:rPr lang="ru-RU" sz="2400" smtClean="0">
                <a:latin typeface="Arial" charset="0"/>
              </a:rPr>
              <a:t>вы на верном пути</a:t>
            </a:r>
            <a:r>
              <a:rPr lang="ru-RU" sz="2400" smtClean="0">
                <a:solidFill>
                  <a:srgbClr val="000066"/>
                </a:solidFill>
                <a:latin typeface="Arial" charset="0"/>
              </a:rPr>
              <a:t>. За время занятий он многому научился и многое узнал. А те вопросы, на которые вы ответили отрицательно, укажут вам, на какие моменты нужно обратить внимание, в чем еще нужно потренироваться с ребенком.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 smtClean="0">
                <a:solidFill>
                  <a:srgbClr val="000066"/>
                </a:solidFill>
                <a:latin typeface="Arial" charset="0"/>
              </a:rPr>
              <a:t>В том случае, если количество утвердительных ответов </a:t>
            </a:r>
            <a:r>
              <a:rPr lang="ru-RU" sz="2400" smtClean="0">
                <a:latin typeface="Arial" charset="0"/>
              </a:rPr>
              <a:t>9 или менее</a:t>
            </a:r>
            <a:r>
              <a:rPr lang="ru-RU" sz="2400" smtClean="0">
                <a:solidFill>
                  <a:srgbClr val="000066"/>
                </a:solidFill>
                <a:latin typeface="Arial" charset="0"/>
              </a:rPr>
              <a:t>, вам следует больше уделять времени и внимания занятиям с ребенком. Он еще </a:t>
            </a:r>
            <a:r>
              <a:rPr lang="ru-RU" sz="2400" smtClean="0">
                <a:latin typeface="Arial" charset="0"/>
              </a:rPr>
              <a:t>не совсем готов пойти в школу</a:t>
            </a:r>
            <a:r>
              <a:rPr lang="ru-RU" sz="2400" smtClean="0">
                <a:solidFill>
                  <a:srgbClr val="000066"/>
                </a:solidFill>
                <a:latin typeface="Arial" charset="0"/>
              </a:rPr>
              <a:t>. Поэтому ваша задача - систематически заниматься с малышом, тренироваться в выполнении различных упражнений. </a:t>
            </a: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Герасимова С.Н.,               педагог-психолог МОУ СОШ №2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064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64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64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064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064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064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064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064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064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064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064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064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499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27" name="Rectangle 1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800" smtClean="0">
                <a:solidFill>
                  <a:srgbClr val="333399"/>
                </a:solidFill>
                <a:latin typeface="Arial" charset="0"/>
              </a:rPr>
              <a:t>Удачи и успехов!</a:t>
            </a:r>
          </a:p>
        </p:txBody>
      </p:sp>
      <p:pic>
        <p:nvPicPr>
          <p:cNvPr id="111626" name="Picture 10" descr="image013"/>
          <p:cNvPicPr>
            <a:picLocks noGrp="1" noChangeAspect="1" noChangeArrowheads="1" noCrop="1"/>
          </p:cNvPicPr>
          <p:nvPr>
            <p:ph sz="quarter" idx="3"/>
          </p:nvPr>
        </p:nvPicPr>
        <p:blipFill>
          <a:blip r:embed="rId2"/>
          <a:srcRect/>
          <a:stretch>
            <a:fillRect/>
          </a:stretch>
        </p:blipFill>
        <p:spPr>
          <a:xfrm>
            <a:off x="2627313" y="2276475"/>
            <a:ext cx="3673475" cy="2736850"/>
          </a:xfrm>
          <a:noFill/>
        </p:spPr>
      </p:pic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Герасимова С.Н.,               педагог-психолог МОУ СОШ №2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16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1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111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62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60350"/>
            <a:ext cx="8229600" cy="865188"/>
          </a:xfrm>
        </p:spPr>
        <p:txBody>
          <a:bodyPr/>
          <a:lstStyle/>
          <a:p>
            <a:pPr eaLnBrk="1" hangingPunct="1">
              <a:defRPr/>
            </a:pPr>
            <a:r>
              <a:rPr lang="ru-RU" sz="3600" smtClean="0">
                <a:solidFill>
                  <a:srgbClr val="000066"/>
                </a:solidFill>
                <a:latin typeface="Arial" charset="0"/>
              </a:rPr>
              <a:t>Ребенок не готов к школе, если:</a:t>
            </a:r>
          </a:p>
        </p:txBody>
      </p:sp>
      <p:sp>
        <p:nvSpPr>
          <p:cNvPr id="19149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95288" y="1125538"/>
            <a:ext cx="5554662" cy="554355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ru-RU" sz="2400" smtClean="0">
                <a:solidFill>
                  <a:srgbClr val="333399"/>
                </a:solidFill>
                <a:latin typeface="Arial" charset="0"/>
              </a:rPr>
              <a:t>настроен исключительно на игру;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400" smtClean="0">
                <a:solidFill>
                  <a:srgbClr val="333399"/>
                </a:solidFill>
                <a:latin typeface="Arial" charset="0"/>
              </a:rPr>
              <a:t>недостаточно самостоятелен;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400" smtClean="0">
                <a:solidFill>
                  <a:srgbClr val="333399"/>
                </a:solidFill>
                <a:latin typeface="Arial" charset="0"/>
              </a:rPr>
              <a:t>чрезмерно возбудим, неуправляем;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400" smtClean="0">
                <a:solidFill>
                  <a:srgbClr val="333399"/>
                </a:solidFill>
                <a:latin typeface="Arial" charset="0"/>
              </a:rPr>
              <a:t>не умеет сосредоточиться на задании;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400" smtClean="0">
                <a:solidFill>
                  <a:srgbClr val="333399"/>
                </a:solidFill>
                <a:latin typeface="Arial" charset="0"/>
              </a:rPr>
              <a:t>мало знает об окружающем мире, не может сравнить предметы и т.д.;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400" smtClean="0">
                <a:solidFill>
                  <a:srgbClr val="333399"/>
                </a:solidFill>
                <a:latin typeface="Arial" charset="0"/>
              </a:rPr>
              <a:t>имеет серьезные нарушения речевого развития;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400" smtClean="0">
                <a:solidFill>
                  <a:srgbClr val="333399"/>
                </a:solidFill>
                <a:latin typeface="Arial" charset="0"/>
              </a:rPr>
              <a:t>не умеет общаться со сверстниками и взрослыми.</a:t>
            </a:r>
          </a:p>
          <a:p>
            <a:pPr eaLnBrk="1" hangingPunct="1">
              <a:lnSpc>
                <a:spcPct val="90000"/>
              </a:lnSpc>
              <a:defRPr/>
            </a:pPr>
            <a:endParaRPr lang="ru-RU" sz="2400" smtClean="0">
              <a:solidFill>
                <a:srgbClr val="333399"/>
              </a:solidFill>
              <a:latin typeface="Arial" charset="0"/>
            </a:endParaRPr>
          </a:p>
          <a:p>
            <a:pPr eaLnBrk="1" hangingPunct="1">
              <a:lnSpc>
                <a:spcPct val="90000"/>
              </a:lnSpc>
              <a:defRPr/>
            </a:pPr>
            <a:endParaRPr lang="ru-RU" sz="2600" smtClean="0">
              <a:solidFill>
                <a:srgbClr val="333399"/>
              </a:solidFill>
            </a:endParaRPr>
          </a:p>
        </p:txBody>
      </p:sp>
      <p:pic>
        <p:nvPicPr>
          <p:cNvPr id="191492" name="Рисунок 13" descr="Индивидуальная готовность к школе.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6227763" y="2060575"/>
            <a:ext cx="2232025" cy="3201988"/>
          </a:xfrm>
          <a:noFill/>
        </p:spPr>
      </p:pic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Герасимова С.Н.,               педагог-психолог МОУ СОШ №2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14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14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149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1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1914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1914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1000"/>
                                        <p:tgtEl>
                                          <p:spTgt spid="191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1000"/>
                                        <p:tgtEl>
                                          <p:spTgt spid="191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1000"/>
                                        <p:tgtEl>
                                          <p:spTgt spid="191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1000"/>
                                        <p:tgtEl>
                                          <p:spTgt spid="1914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1000"/>
                                        <p:tgtEl>
                                          <p:spTgt spid="1914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1000"/>
                                        <p:tgtEl>
                                          <p:spTgt spid="1914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1000"/>
                                        <p:tgtEl>
                                          <p:spTgt spid="1914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1490" grpId="0"/>
      <p:bldP spid="191491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908050"/>
            <a:ext cx="5616575" cy="4960938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800" b="1" smtClean="0">
                <a:solidFill>
                  <a:srgbClr val="333399"/>
                </a:solidFill>
              </a:rPr>
              <a:t>   «</a:t>
            </a:r>
            <a:r>
              <a:rPr lang="ru-RU" sz="2800" b="1" smtClean="0">
                <a:solidFill>
                  <a:srgbClr val="333399"/>
                </a:solidFill>
                <a:latin typeface="Arial" charset="0"/>
              </a:rPr>
              <a:t>Школьная зрелость"</a:t>
            </a:r>
            <a:r>
              <a:rPr lang="ru-RU" sz="2800" smtClean="0">
                <a:solidFill>
                  <a:srgbClr val="333399"/>
                </a:solidFill>
                <a:latin typeface="Arial" charset="0"/>
              </a:rPr>
              <a:t>, </a:t>
            </a: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800" smtClean="0">
                <a:solidFill>
                  <a:srgbClr val="333399"/>
                </a:solidFill>
                <a:latin typeface="Arial" charset="0"/>
              </a:rPr>
              <a:t>или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800" b="1" smtClean="0">
                <a:solidFill>
                  <a:srgbClr val="333399"/>
                </a:solidFill>
                <a:latin typeface="Arial" charset="0"/>
              </a:rPr>
              <a:t>   психологическая готовность ребенка к школьному обучению - </a:t>
            </a:r>
            <a:endParaRPr lang="ru-RU" sz="2800" smtClean="0">
              <a:solidFill>
                <a:srgbClr val="333399"/>
              </a:solidFill>
              <a:latin typeface="Arial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800" smtClean="0">
                <a:latin typeface="Arial" charset="0"/>
              </a:rPr>
              <a:t>   достижение ребенком такого уровня психического развития, когда он оказывается способным принимать участие в школьном обучении.</a:t>
            </a:r>
            <a:br>
              <a:rPr lang="ru-RU" sz="2800" smtClean="0">
                <a:latin typeface="Arial" charset="0"/>
              </a:rPr>
            </a:br>
            <a:endParaRPr lang="ru-RU" sz="2800" smtClean="0">
              <a:latin typeface="Arial" charset="0"/>
            </a:endParaRPr>
          </a:p>
        </p:txBody>
      </p:sp>
      <p:pic>
        <p:nvPicPr>
          <p:cNvPr id="173060" name="Picture 4" descr="подготовка ребенка к школе"/>
          <p:cNvPicPr>
            <a:picLocks noGrp="1" noChangeAspect="1" noChangeArrowheads="1"/>
          </p:cNvPicPr>
          <p:nvPr>
            <p:ph type="title"/>
          </p:nvPr>
        </p:nvPicPr>
        <p:blipFill>
          <a:blip r:embed="rId2"/>
          <a:srcRect/>
          <a:stretch>
            <a:fillRect/>
          </a:stretch>
        </p:blipFill>
        <p:spPr>
          <a:xfrm>
            <a:off x="6300788" y="981075"/>
            <a:ext cx="2566987" cy="3600450"/>
          </a:xfrm>
          <a:noFill/>
        </p:spPr>
      </p:pic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Герасимова С.Н.,               педагог-психолог МОУ СОШ №2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173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73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73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73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73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3059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815975"/>
          </a:xfrm>
        </p:spPr>
        <p:txBody>
          <a:bodyPr/>
          <a:lstStyle/>
          <a:p>
            <a:pPr eaLnBrk="1" hangingPunct="1">
              <a:defRPr/>
            </a:pPr>
            <a:r>
              <a:rPr lang="ru-RU" smtClean="0">
                <a:solidFill>
                  <a:srgbClr val="000099"/>
                </a:solidFill>
                <a:latin typeface="Arial" charset="0"/>
              </a:rPr>
              <a:t>Психологическая готовность:</a:t>
            </a:r>
          </a:p>
        </p:txBody>
      </p:sp>
      <p:sp>
        <p:nvSpPr>
          <p:cNvPr id="1945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627313" y="1484313"/>
            <a:ext cx="3816350" cy="4475162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smtClean="0">
                <a:solidFill>
                  <a:srgbClr val="333399"/>
                </a:solidFill>
              </a:rPr>
              <a:t>Личностная и социальная готовность</a:t>
            </a:r>
          </a:p>
          <a:p>
            <a:pPr eaLnBrk="1" hangingPunct="1">
              <a:defRPr/>
            </a:pPr>
            <a:r>
              <a:rPr lang="ru-RU" sz="2800" smtClean="0">
                <a:solidFill>
                  <a:srgbClr val="333399"/>
                </a:solidFill>
              </a:rPr>
              <a:t>Волевая и эмоциональная готовность</a:t>
            </a:r>
          </a:p>
          <a:p>
            <a:pPr eaLnBrk="1" hangingPunct="1">
              <a:defRPr/>
            </a:pPr>
            <a:r>
              <a:rPr lang="ru-RU" sz="2800" smtClean="0">
                <a:solidFill>
                  <a:srgbClr val="333399"/>
                </a:solidFill>
              </a:rPr>
              <a:t>Интеллектуальная готовность</a:t>
            </a:r>
          </a:p>
          <a:p>
            <a:pPr eaLnBrk="1" hangingPunct="1">
              <a:defRPr/>
            </a:pPr>
            <a:endParaRPr lang="ru-RU" sz="2800" smtClean="0">
              <a:solidFill>
                <a:srgbClr val="333399"/>
              </a:solidFill>
            </a:endParaRPr>
          </a:p>
        </p:txBody>
      </p:sp>
      <p:pic>
        <p:nvPicPr>
          <p:cNvPr id="194567" name="Рисунок 17" descr="07.11.2007 - Обучение и развитие в дошкольном возрасте. Часть 1.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6588125" y="4005263"/>
            <a:ext cx="1871663" cy="1944687"/>
          </a:xfrm>
          <a:noFill/>
        </p:spPr>
      </p:pic>
      <p:pic>
        <p:nvPicPr>
          <p:cNvPr id="194568" name="Рисунок 18" descr="07.11.2007 - Обучение и развитие в дошкольном возрасте. Часть 2.">
            <a:hlinkClick r:id="rId3"/>
          </p:cNvPr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/>
          <a:srcRect/>
          <a:stretch>
            <a:fillRect/>
          </a:stretch>
        </p:blipFill>
        <p:spPr>
          <a:xfrm>
            <a:off x="468313" y="1916113"/>
            <a:ext cx="1871662" cy="1944687"/>
          </a:xfrm>
          <a:noFill/>
        </p:spPr>
      </p:pic>
      <p:sp>
        <p:nvSpPr>
          <p:cNvPr id="9" name="Нижний колонтитул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Герасимова С.Н.,               педагог-психолог МОУ СОШ №2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45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456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45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945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945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456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945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945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194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8" dur="500"/>
                                        <p:tgtEl>
                                          <p:spTgt spid="194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3" dur="500"/>
                                        <p:tgtEl>
                                          <p:spTgt spid="194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8" dur="500"/>
                                        <p:tgtEl>
                                          <p:spTgt spid="194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62" grpId="0"/>
      <p:bldP spid="19456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404813"/>
            <a:ext cx="8229600" cy="1371600"/>
          </a:xfrm>
        </p:spPr>
        <p:txBody>
          <a:bodyPr/>
          <a:lstStyle/>
          <a:p>
            <a:pPr eaLnBrk="1" hangingPunct="1">
              <a:defRPr/>
            </a:pPr>
            <a:r>
              <a:rPr lang="ru-RU" sz="3600" i="1" smtClean="0">
                <a:solidFill>
                  <a:srgbClr val="000099"/>
                </a:solidFill>
                <a:latin typeface="Arial" charset="0"/>
              </a:rPr>
              <a:t>Социальная и личностная готовность ребенка</a:t>
            </a:r>
            <a:r>
              <a:rPr lang="ru-RU" sz="4000" smtClean="0"/>
              <a:t> 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700213"/>
            <a:ext cx="4475163" cy="4395787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1" smtClean="0">
                <a:latin typeface="Arial" charset="0"/>
              </a:rPr>
              <a:t>Роль школьника</a:t>
            </a:r>
          </a:p>
          <a:p>
            <a:pPr eaLnBrk="1" hangingPunct="1">
              <a:defRPr/>
            </a:pPr>
            <a:r>
              <a:rPr lang="ru-RU" sz="2800" b="1" smtClean="0">
                <a:latin typeface="Arial" charset="0"/>
              </a:rPr>
              <a:t>Отношение к школе</a:t>
            </a:r>
            <a:r>
              <a:rPr lang="ru-RU" sz="2800" smtClean="0">
                <a:latin typeface="Arial" charset="0"/>
              </a:rPr>
              <a:t> </a:t>
            </a:r>
          </a:p>
          <a:p>
            <a:pPr eaLnBrk="1" hangingPunct="1">
              <a:defRPr/>
            </a:pPr>
            <a:r>
              <a:rPr lang="ru-RU" sz="2800" b="1" smtClean="0">
                <a:latin typeface="Arial" charset="0"/>
              </a:rPr>
              <a:t>Отношение к учителю и учебной деятельности</a:t>
            </a:r>
            <a:endParaRPr lang="ru-RU" sz="2800" smtClean="0">
              <a:latin typeface="Arial" charset="0"/>
            </a:endParaRPr>
          </a:p>
          <a:p>
            <a:pPr eaLnBrk="1" hangingPunct="1">
              <a:defRPr/>
            </a:pPr>
            <a:r>
              <a:rPr lang="ru-RU" sz="2800" b="1" smtClean="0">
                <a:latin typeface="Arial" charset="0"/>
              </a:rPr>
              <a:t>Отношение к сверстникам</a:t>
            </a:r>
            <a:r>
              <a:rPr lang="ru-RU" sz="2800" smtClean="0">
                <a:latin typeface="Arial" charset="0"/>
              </a:rPr>
              <a:t> </a:t>
            </a:r>
          </a:p>
          <a:p>
            <a:pPr eaLnBrk="1" hangingPunct="1">
              <a:defRPr/>
            </a:pPr>
            <a:r>
              <a:rPr lang="ru-RU" sz="2800" b="1" smtClean="0">
                <a:latin typeface="Arial" charset="0"/>
              </a:rPr>
              <a:t>Отношение к родным и близким</a:t>
            </a:r>
            <a:endParaRPr lang="ru-RU" sz="2800" smtClean="0">
              <a:latin typeface="Arial" charset="0"/>
            </a:endParaRPr>
          </a:p>
          <a:p>
            <a:pPr eaLnBrk="1" hangingPunct="1">
              <a:defRPr/>
            </a:pPr>
            <a:r>
              <a:rPr lang="ru-RU" sz="2800" b="1" smtClean="0">
                <a:latin typeface="Arial" charset="0"/>
              </a:rPr>
              <a:t>Отношение к самому себе</a:t>
            </a:r>
            <a:r>
              <a:rPr lang="ru-RU" sz="2800" smtClean="0">
                <a:latin typeface="Arial" charset="0"/>
              </a:rPr>
              <a:t> </a:t>
            </a:r>
          </a:p>
        </p:txBody>
      </p:sp>
      <p:pic>
        <p:nvPicPr>
          <p:cNvPr id="44041" name="Picture 9" descr="подготовка к школе,  школьная зрелость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5003800" y="2276475"/>
            <a:ext cx="3600450" cy="3600450"/>
          </a:xfrm>
          <a:noFill/>
        </p:spPr>
      </p:pic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Герасимова С.Н.,               педагог-психолог МОУ СОШ №2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40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4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4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40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40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40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40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4" grpId="0"/>
      <p:bldP spid="4403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5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>
                <a:solidFill>
                  <a:srgbClr val="333399"/>
                </a:solidFill>
                <a:latin typeface="Arial" charset="0"/>
              </a:rPr>
              <a:t>Тест "Лесенка"</a:t>
            </a:r>
            <a:r>
              <a:rPr lang="ru-RU" smtClean="0"/>
              <a:t> </a:t>
            </a:r>
          </a:p>
        </p:txBody>
      </p:sp>
      <p:pic>
        <p:nvPicPr>
          <p:cNvPr id="92164" name="Рисунок 1" descr="подготовка ребенка к школе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124075" y="2205038"/>
            <a:ext cx="4391025" cy="3659187"/>
          </a:xfrm>
          <a:noFill/>
        </p:spPr>
      </p:pic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Герасимова С.Н.,               педагог-психолог МОУ СОШ №2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92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21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2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92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2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6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18488" cy="1319213"/>
          </a:xfrm>
        </p:spPr>
        <p:txBody>
          <a:bodyPr/>
          <a:lstStyle/>
          <a:p>
            <a:pPr eaLnBrk="1" hangingPunct="1">
              <a:defRPr/>
            </a:pPr>
            <a:r>
              <a:rPr lang="ru-RU" sz="3600" smtClean="0">
                <a:solidFill>
                  <a:srgbClr val="000066"/>
                </a:solidFill>
                <a:latin typeface="Arial" charset="0"/>
              </a:rPr>
              <a:t>Волевая и эмоциональная готовность ребенка к школе</a:t>
            </a:r>
            <a:r>
              <a:rPr lang="ru-RU" sz="4000" smtClean="0"/>
              <a:t> </a:t>
            </a:r>
          </a:p>
        </p:txBody>
      </p:sp>
      <p:sp>
        <p:nvSpPr>
          <p:cNvPr id="942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981200"/>
            <a:ext cx="4691063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smtClean="0">
                <a:latin typeface="Arial" charset="0"/>
              </a:rPr>
              <a:t>   1. Способность ребенка напряженно трудиться, делая то, что от него требует учитель, режим школьной жизни. Ребенок должен уметь управлять своим поведением, умственной деятельностью.</a:t>
            </a:r>
            <a:br>
              <a:rPr lang="ru-RU" sz="2400" smtClean="0">
                <a:latin typeface="Arial" charset="0"/>
              </a:rPr>
            </a:br>
            <a:r>
              <a:rPr lang="ru-RU" sz="2400" smtClean="0">
                <a:latin typeface="Arial" charset="0"/>
              </a:rPr>
              <a:t/>
            </a:r>
            <a:br>
              <a:rPr lang="ru-RU" sz="2400" smtClean="0">
                <a:latin typeface="Arial" charset="0"/>
              </a:rPr>
            </a:br>
            <a:r>
              <a:rPr lang="ru-RU" sz="2400" smtClean="0"/>
              <a:t>2. Мотивация к обучению,   умение управлять эмоциями.</a:t>
            </a:r>
            <a:r>
              <a:rPr lang="ru-RU" sz="2800" smtClean="0"/>
              <a:t> </a:t>
            </a:r>
          </a:p>
        </p:txBody>
      </p:sp>
      <p:pic>
        <p:nvPicPr>
          <p:cNvPr id="94212" name="Рисунок 2" descr="подготовка ребенка к школе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6011863" y="1844675"/>
            <a:ext cx="2305050" cy="3889375"/>
          </a:xfrm>
          <a:noFill/>
        </p:spPr>
      </p:pic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Герасимова С.Н.,               педагог-психолог МОУ СОШ №2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42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42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94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1000"/>
                                        <p:tgtEl>
                                          <p:spTgt spid="94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1000"/>
                                        <p:tgtEl>
                                          <p:spTgt spid="94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210" grpId="0"/>
      <p:bldP spid="94211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smtClean="0">
                <a:solidFill>
                  <a:srgbClr val="333399"/>
                </a:solidFill>
                <a:latin typeface="Arial" charset="0"/>
              </a:rPr>
              <a:t>Интеллектуальная готовность ребенка к школе</a:t>
            </a:r>
            <a:r>
              <a:rPr lang="ru-RU" sz="4000" smtClean="0"/>
              <a:t> </a:t>
            </a:r>
          </a:p>
        </p:txBody>
      </p:sp>
      <p:sp>
        <p:nvSpPr>
          <p:cNvPr id="952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981200"/>
            <a:ext cx="4035425" cy="41148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mtClean="0">
                <a:latin typeface="Arial" charset="0"/>
              </a:rPr>
              <a:t>   заключается в определенном кругозоре, запасе конкретных знаний, в понимании основных закономерностей. </a:t>
            </a:r>
          </a:p>
        </p:txBody>
      </p:sp>
      <p:pic>
        <p:nvPicPr>
          <p:cNvPr id="95236" name="Picture 4" descr="готовность к школе, подготовка к школе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932363" y="2205038"/>
            <a:ext cx="3384550" cy="2782887"/>
          </a:xfrm>
          <a:noFill/>
        </p:spPr>
      </p:pic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Герасимова С.Н.,               педагог-психолог МОУ СОШ №2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95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1000"/>
                                        <p:tgtEl>
                                          <p:spTgt spid="95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1000"/>
                                        <p:tgtEl>
                                          <p:spTgt spid="95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234" grpId="0"/>
      <p:bldP spid="9523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3600" smtClean="0">
                <a:solidFill>
                  <a:srgbClr val="333399"/>
                </a:solidFill>
                <a:latin typeface="Arial" charset="0"/>
              </a:rPr>
              <a:t>Что важно уметь и понимать ребенку </a:t>
            </a:r>
            <a:br>
              <a:rPr lang="ru-RU" sz="3600" smtClean="0">
                <a:solidFill>
                  <a:srgbClr val="333399"/>
                </a:solidFill>
                <a:latin typeface="Arial" charset="0"/>
              </a:rPr>
            </a:br>
            <a:r>
              <a:rPr lang="ru-RU" sz="3600" smtClean="0">
                <a:solidFill>
                  <a:srgbClr val="333399"/>
                </a:solidFill>
                <a:latin typeface="Arial" charset="0"/>
              </a:rPr>
              <a:t>при поступлении в школу</a:t>
            </a:r>
            <a:r>
              <a:rPr lang="ru-RU" sz="4000" smtClean="0"/>
              <a:t> </a:t>
            </a:r>
          </a:p>
        </p:txBody>
      </p:sp>
      <p:pic>
        <p:nvPicPr>
          <p:cNvPr id="96260" name="Picture 4" descr="подготовка ребенка к школе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95288" y="1916113"/>
            <a:ext cx="3168650" cy="2860675"/>
          </a:xfrm>
          <a:noFill/>
        </p:spPr>
      </p:pic>
      <p:sp>
        <p:nvSpPr>
          <p:cNvPr id="96262" name="Rectangle 6"/>
          <p:cNvSpPr>
            <a:spLocks noChangeArrowheads="1"/>
          </p:cNvSpPr>
          <p:nvPr/>
        </p:nvSpPr>
        <p:spPr bwMode="auto">
          <a:xfrm>
            <a:off x="4067175" y="2349500"/>
            <a:ext cx="4572000" cy="326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600">
                <a:solidFill>
                  <a:srgbClr val="3333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Фонематический слух</a:t>
            </a:r>
          </a:p>
          <a:p>
            <a:pPr>
              <a:defRPr/>
            </a:pPr>
            <a:endParaRPr lang="ru-RU" sz="2600">
              <a:solidFill>
                <a:srgbClr val="333399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defRPr/>
            </a:pPr>
            <a:r>
              <a:rPr lang="ru-RU" sz="2600">
                <a:solidFill>
                  <a:srgbClr val="3333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Чувство величины </a:t>
            </a:r>
          </a:p>
          <a:p>
            <a:pPr>
              <a:defRPr/>
            </a:pPr>
            <a:endParaRPr lang="ru-RU" sz="2600">
              <a:solidFill>
                <a:srgbClr val="333399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defRPr/>
            </a:pPr>
            <a:r>
              <a:rPr lang="ru-RU" sz="2600">
                <a:solidFill>
                  <a:srgbClr val="3333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Последовательность </a:t>
            </a:r>
          </a:p>
          <a:p>
            <a:pPr>
              <a:defRPr/>
            </a:pPr>
            <a:r>
              <a:rPr lang="ru-RU" sz="2600">
                <a:solidFill>
                  <a:srgbClr val="3333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изложения мыслей </a:t>
            </a:r>
          </a:p>
          <a:p>
            <a:pPr>
              <a:defRPr/>
            </a:pPr>
            <a:endParaRPr lang="ru-RU" sz="2600">
              <a:solidFill>
                <a:srgbClr val="333399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defRPr/>
            </a:pPr>
            <a:r>
              <a:rPr lang="ru-RU" sz="2600">
                <a:solidFill>
                  <a:srgbClr val="3333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Ориентация в пространстве</a:t>
            </a:r>
            <a:r>
              <a:rPr lang="ru-RU" sz="2600">
                <a:solidFill>
                  <a:srgbClr val="333399"/>
                </a:solidFill>
              </a:rPr>
              <a:t> </a:t>
            </a: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Герасимова С.Н.,               педагог-психолог МОУ СОШ №2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62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62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96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96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62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62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62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62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 tmFilter="0,0; .5, 1; 1, 1"/>
                                        <p:tgtEl>
                                          <p:spTgt spid="96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258" grpId="0"/>
      <p:bldP spid="96262" grpId="0"/>
    </p:bldLst>
  </p:timing>
</p:sld>
</file>

<file path=ppt/theme/theme1.xml><?xml version="1.0" encoding="utf-8"?>
<a:theme xmlns:a="http://schemas.openxmlformats.org/drawingml/2006/main" name="Текстура">
  <a:themeElements>
    <a:clrScheme name="Текстура 5">
      <a:dk1>
        <a:srgbClr val="003366"/>
      </a:dk1>
      <a:lt1>
        <a:srgbClr val="FFFFFF"/>
      </a:lt1>
      <a:dk2>
        <a:srgbClr val="2B5481"/>
      </a:dk2>
      <a:lt2>
        <a:srgbClr val="E5FFFF"/>
      </a:lt2>
      <a:accent1>
        <a:srgbClr val="009999"/>
      </a:accent1>
      <a:accent2>
        <a:srgbClr val="336699"/>
      </a:accent2>
      <a:accent3>
        <a:srgbClr val="ACB3C1"/>
      </a:accent3>
      <a:accent4>
        <a:srgbClr val="DADADA"/>
      </a:accent4>
      <a:accent5>
        <a:srgbClr val="AACACA"/>
      </a:accent5>
      <a:accent6>
        <a:srgbClr val="2D5C8A"/>
      </a:accent6>
      <a:hlink>
        <a:srgbClr val="00CCFF"/>
      </a:hlink>
      <a:folHlink>
        <a:srgbClr val="FFCC00"/>
      </a:folHlink>
    </a:clrScheme>
    <a:fontScheme name="Текстура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кстура 1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CC66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B95C00"/>
        </a:accent6>
        <a:hlink>
          <a:srgbClr val="FFCC66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2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B2B9AC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3">
        <a:dk1>
          <a:srgbClr val="4E4E74"/>
        </a:dk1>
        <a:lt1>
          <a:srgbClr val="FFFFFF"/>
        </a:lt1>
        <a:dk2>
          <a:srgbClr val="666699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B8B8CA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4">
        <a:dk1>
          <a:srgbClr val="004E4C"/>
        </a:dk1>
        <a:lt1>
          <a:srgbClr val="FFFFFF"/>
        </a:lt1>
        <a:dk2>
          <a:srgbClr val="006666"/>
        </a:dk2>
        <a:lt2>
          <a:srgbClr val="FFFFCC"/>
        </a:lt2>
        <a:accent1>
          <a:srgbClr val="FFCC00"/>
        </a:accent1>
        <a:accent2>
          <a:srgbClr val="00B0AC"/>
        </a:accent2>
        <a:accent3>
          <a:srgbClr val="AAB8B8"/>
        </a:accent3>
        <a:accent4>
          <a:srgbClr val="DADADA"/>
        </a:accent4>
        <a:accent5>
          <a:srgbClr val="FFE2AA"/>
        </a:accent5>
        <a:accent6>
          <a:srgbClr val="009F9B"/>
        </a:accent6>
        <a:hlink>
          <a:srgbClr val="BA7C3E"/>
        </a:hlink>
        <a:folHlink>
          <a:srgbClr val="724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6">
        <a:dk1>
          <a:srgbClr val="080808"/>
        </a:dk1>
        <a:lt1>
          <a:srgbClr val="FFFFFF"/>
        </a:lt1>
        <a:dk2>
          <a:srgbClr val="4D4D4D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B2B2B2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7">
        <a:dk1>
          <a:srgbClr val="000000"/>
        </a:dk1>
        <a:lt1>
          <a:srgbClr val="DBDAC2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EAEA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кстура 8">
        <a:dk1>
          <a:srgbClr val="000000"/>
        </a:dk1>
        <a:lt1>
          <a:srgbClr val="DCE8F4"/>
        </a:lt1>
        <a:dk2>
          <a:srgbClr val="7B9CB5"/>
        </a:dk2>
        <a:lt2>
          <a:srgbClr val="969696"/>
        </a:lt2>
        <a:accent1>
          <a:srgbClr val="FFFFFF"/>
        </a:accent1>
        <a:accent2>
          <a:srgbClr val="00BAB6"/>
        </a:accent2>
        <a:accent3>
          <a:srgbClr val="EBF2F8"/>
        </a:accent3>
        <a:accent4>
          <a:srgbClr val="000000"/>
        </a:accent4>
        <a:accent5>
          <a:srgbClr val="FFFFFF"/>
        </a:accent5>
        <a:accent6>
          <a:srgbClr val="00A8A5"/>
        </a:accent6>
        <a:hlink>
          <a:srgbClr val="8A8AD8"/>
        </a:hlink>
        <a:folHlink>
          <a:srgbClr val="24249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LongProperties xmlns="http://schemas.microsoft.com/office/2006/metadata/longProperties"/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>
  <documentManagement>
    <_dlc_DocId xmlns="6434c500-c195-4837-b047-5e71706d4cb2">S5QAU4VNKZPS-1250-3</_dlc_DocId>
    <_dlc_DocIdUrl xmlns="6434c500-c195-4837-b047-5e71706d4cb2">
      <Url>http://sps-2016.koiro.local/Buy/School_2/администрация%20школы/_layouts/15/DocIdRedir.aspx?ID=S5QAU4VNKZPS-1250-3</Url>
      <Description>S5QAU4VNKZPS-1250-3</Description>
    </_dlc_DocIdUrl>
  </documentManagement>
</p:properti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5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ED6BE2E4AB9D894C8DE2697FB87E34D5" ma:contentTypeVersion="1" ma:contentTypeDescription="Создание документа." ma:contentTypeScope="" ma:versionID="448458843322bc0c4dfa06b46f01a4ff">
  <xsd:schema xmlns:xsd="http://www.w3.org/2001/XMLSchema" xmlns:xs="http://www.w3.org/2001/XMLSchema" xmlns:p="http://schemas.microsoft.com/office/2006/metadata/properties" xmlns:ns2="6434c500-c195-4837-b047-5e71706d4cb2" targetNamespace="http://schemas.microsoft.com/office/2006/metadata/properties" ma:root="true" ma:fieldsID="8fa4a4a62a50e1fa74d7352f7e7d9cb9" ns2:_="">
    <xsd:import namespace="6434c500-c195-4837-b047-5e71706d4cb2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434c500-c195-4837-b047-5e71706d4cb2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Значение идентификатора документа" ma:description="Значение идентификатора документа, присвоенного данному элементу." ma:internalName="_dlc_DocId" ma:readOnly="true">
      <xsd:simpleType>
        <xsd:restriction base="dms:Text"/>
      </xsd:simpleType>
    </xsd:element>
    <xsd:element name="_dlc_DocIdUrl" ma:index="9" nillable="true" ma:displayName="Идентификатор документа" ma:description="Постоянная ссылка на этот документ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Сохранить идентификатор" ma:description="Сохранять идентификатор при добавлении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B47E3EE-4C2E-4BE3-BDA7-81AF12AFD11B}">
  <ds:schemaRefs>
    <ds:schemaRef ds:uri="http://schemas.microsoft.com/office/2006/metadata/longProperties"/>
  </ds:schemaRefs>
</ds:datastoreItem>
</file>

<file path=customXml/itemProps2.xml><?xml version="1.0" encoding="utf-8"?>
<ds:datastoreItem xmlns:ds="http://schemas.openxmlformats.org/officeDocument/2006/customXml" ds:itemID="{B3A3D470-275F-4773-9F40-91A2980C7A4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D216E29-E9E0-4A1E-AB38-E935CB04D58A}">
  <ds:schemaRefs>
    <ds:schemaRef ds:uri="http://schemas.microsoft.com/office/2006/documentManagement/types"/>
    <ds:schemaRef ds:uri="http://schemas.microsoft.com/office/2006/metadata/properties"/>
    <ds:schemaRef ds:uri="http://purl.org/dc/dcmitype/"/>
    <ds:schemaRef ds:uri="http://purl.org/dc/elements/1.1/"/>
    <ds:schemaRef ds:uri="http://www.w3.org/XML/1998/namespace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6434c500-c195-4837-b047-5e71706d4cb2"/>
  </ds:schemaRefs>
</ds:datastoreItem>
</file>

<file path=customXml/itemProps4.xml><?xml version="1.0" encoding="utf-8"?>
<ds:datastoreItem xmlns:ds="http://schemas.openxmlformats.org/officeDocument/2006/customXml" ds:itemID="{45D6F31A-AFC3-4B10-81CF-DC4FF5BE2591}">
  <ds:schemaRefs>
    <ds:schemaRef ds:uri="http://schemas.microsoft.com/sharepoint/events"/>
  </ds:schemaRefs>
</ds:datastoreItem>
</file>

<file path=customXml/itemProps5.xml><?xml version="1.0" encoding="utf-8"?>
<ds:datastoreItem xmlns:ds="http://schemas.openxmlformats.org/officeDocument/2006/customXml" ds:itemID="{36B518EB-26B2-442B-A2C2-AE26DD28CD9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434c500-c195-4837-b047-5e71706d4cb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Textured</Template>
  <TotalTime>356</TotalTime>
  <Words>572</Words>
  <Application>Microsoft Office PowerPoint</Application>
  <PresentationFormat>Экран (4:3)</PresentationFormat>
  <Paragraphs>67</Paragraphs>
  <Slides>15</Slides>
  <Notes>0</Notes>
  <HiddenSlides>1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Текстура</vt:lpstr>
      <vt:lpstr>Презентация PowerPoint</vt:lpstr>
      <vt:lpstr>Ребенок не готов к школе, если:</vt:lpstr>
      <vt:lpstr>Презентация PowerPoint</vt:lpstr>
      <vt:lpstr>Психологическая готовность:</vt:lpstr>
      <vt:lpstr>Социальная и личностная готовность ребенка </vt:lpstr>
      <vt:lpstr>Тест "Лесенка" </vt:lpstr>
      <vt:lpstr>Волевая и эмоциональная готовность ребенка к школе </vt:lpstr>
      <vt:lpstr>Интеллектуальная готовность ребенка к школе </vt:lpstr>
      <vt:lpstr>Что важно уметь и понимать ребенку  при поступлении в школу </vt:lpstr>
      <vt:lpstr>  Выявить отношение ребенка к школьному обучению вам поможет небольшая беседа.  </vt:lpstr>
      <vt:lpstr>     </vt:lpstr>
      <vt:lpstr>Тесты для родителей на определение  готовности ребенка к школе </vt:lpstr>
      <vt:lpstr>Презентация PowerPoint</vt:lpstr>
      <vt:lpstr>Презентация PowerPoint</vt:lpstr>
      <vt:lpstr>Удачи и успехов!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компик</dc:creator>
  <cp:lastModifiedBy>компик</cp:lastModifiedBy>
  <cp:revision>12</cp:revision>
  <dcterms:created xsi:type="dcterms:W3CDTF">1601-01-01T00:00:00Z</dcterms:created>
  <dcterms:modified xsi:type="dcterms:W3CDTF">2016-08-09T07:59:26Z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xd_Signature">
    <vt:lpwstr/>
  </property>
  <property fmtid="{D5CDD505-2E9C-101B-9397-08002B2CF9AE}" pid="3" name="display_urn:schemas-microsoft-com:office:office#Editor">
    <vt:lpwstr>Муниципальная средняя общеобразовательная школа  № 2</vt:lpwstr>
  </property>
  <property fmtid="{D5CDD505-2E9C-101B-9397-08002B2CF9AE}" pid="4" name="display_urn:schemas-microsoft-com:office:office#Author">
    <vt:lpwstr>Муниципальная средняя общеобразовательная школа  № 2</vt:lpwstr>
  </property>
  <property fmtid="{D5CDD505-2E9C-101B-9397-08002B2CF9AE}" pid="5" name="TemplateUrl">
    <vt:lpwstr/>
  </property>
  <property fmtid="{D5CDD505-2E9C-101B-9397-08002B2CF9AE}" pid="6" name="xd_ProgID">
    <vt:lpwstr/>
  </property>
  <property fmtid="{D5CDD505-2E9C-101B-9397-08002B2CF9AE}" pid="7" name="_SourceUrl">
    <vt:lpwstr/>
  </property>
  <property fmtid="{D5CDD505-2E9C-101B-9397-08002B2CF9AE}" pid="8" name="ContentTypeId">
    <vt:lpwstr>0x010100ED6BE2E4AB9D894C8DE2697FB87E34D5</vt:lpwstr>
  </property>
  <property fmtid="{D5CDD505-2E9C-101B-9397-08002B2CF9AE}" pid="9" name="_dlc_DocIdItemGuid">
    <vt:lpwstr>9de69c3e-54a3-4f45-8e55-d0c4103f9aa8</vt:lpwstr>
  </property>
</Properties>
</file>