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достаточно информированны о стандартах второго поколения</c:v>
                </c:pt>
                <c:pt idx="1">
                  <c:v>достаточно ознакомлены с нормативно - правовой базой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</c:v>
                </c:pt>
                <c:pt idx="1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достаточно информированны о стандартах второго поколения</c:v>
                </c:pt>
                <c:pt idx="1">
                  <c:v>достаточно ознакомлены с нормативно - правовой базой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10</c:v>
                </c:pt>
                <c:pt idx="1">
                  <c:v>14</c:v>
                </c:pt>
              </c:numCache>
            </c:numRef>
          </c:val>
        </c:ser>
        <c:shape val="pyramid"/>
        <c:axId val="47288704"/>
        <c:axId val="47290240"/>
        <c:axId val="0"/>
      </c:bar3DChart>
      <c:catAx>
        <c:axId val="47288704"/>
        <c:scaling>
          <c:orientation val="minMax"/>
        </c:scaling>
        <c:axPos val="b"/>
        <c:tickLblPos val="nextTo"/>
        <c:crossAx val="47290240"/>
        <c:crosses val="autoZero"/>
        <c:auto val="1"/>
        <c:lblAlgn val="ctr"/>
        <c:lblOffset val="100"/>
      </c:catAx>
      <c:valAx>
        <c:axId val="47290240"/>
        <c:scaling>
          <c:orientation val="minMax"/>
        </c:scaling>
        <c:axPos val="l"/>
        <c:majorGridlines/>
        <c:numFmt formatCode="General" sourceLinked="1"/>
        <c:tickLblPos val="nextTo"/>
        <c:crossAx val="472887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Творческая личность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</c:v>
                </c:pt>
                <c:pt idx="1">
                  <c:v>11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7214202391367734E-2"/>
          <c:y val="0.21344863142107273"/>
          <c:w val="0.74877879848352413"/>
          <c:h val="0.680146544181977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Уверенность в себе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</c:v>
                </c:pt>
                <c:pt idx="1">
                  <c:v>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Необходимо для успешной работы</c:v>
                </c:pt>
              </c:strCache>
            </c:strRef>
          </c:tx>
          <c:dLbls>
            <c:showVal val="1"/>
          </c:dLbls>
          <c:cat>
            <c:strRef>
              <c:f>Лист1!$A$2:$A$17</c:f>
              <c:strCache>
                <c:ptCount val="16"/>
                <c:pt idx="0">
                  <c:v>кабинет</c:v>
                </c:pt>
                <c:pt idx="1">
                  <c:v>Мультимедийное оборудование</c:v>
                </c:pt>
                <c:pt idx="2">
                  <c:v>учебники</c:v>
                </c:pt>
                <c:pt idx="3">
                  <c:v>тетради</c:v>
                </c:pt>
                <c:pt idx="4">
                  <c:v>доступ в интернет</c:v>
                </c:pt>
                <c:pt idx="5">
                  <c:v>поддержка родителей</c:v>
                </c:pt>
                <c:pt idx="6">
                  <c:v>достойная зарплата</c:v>
                </c:pt>
                <c:pt idx="7">
                  <c:v>ТСО</c:v>
                </c:pt>
                <c:pt idx="8">
                  <c:v>Методическая литература</c:v>
                </c:pt>
                <c:pt idx="9">
                  <c:v>курсовая подготовка</c:v>
                </c:pt>
                <c:pt idx="10">
                  <c:v>время</c:v>
                </c:pt>
                <c:pt idx="11">
                  <c:v>перспективный план развития</c:v>
                </c:pt>
                <c:pt idx="12">
                  <c:v>опыт коллег</c:v>
                </c:pt>
                <c:pt idx="13">
                  <c:v>владение педтехнологиями</c:v>
                </c:pt>
                <c:pt idx="14">
                  <c:v>изучение стандартов</c:v>
                </c:pt>
                <c:pt idx="15">
                  <c:v>дисциплина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6</c:v>
                </c:pt>
                <c:pt idx="8">
                  <c:v>8</c:v>
                </c:pt>
                <c:pt idx="9">
                  <c:v>7</c:v>
                </c:pt>
                <c:pt idx="10">
                  <c:v>1</c:v>
                </c:pt>
                <c:pt idx="11">
                  <c:v>1</c:v>
                </c:pt>
                <c:pt idx="12">
                  <c:v>3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</c:ser>
        <c:axId val="47601920"/>
        <c:axId val="51216384"/>
      </c:barChart>
      <c:catAx>
        <c:axId val="47601920"/>
        <c:scaling>
          <c:orientation val="minMax"/>
        </c:scaling>
        <c:axPos val="l"/>
        <c:tickLblPos val="nextTo"/>
        <c:crossAx val="51216384"/>
        <c:crosses val="autoZero"/>
        <c:auto val="1"/>
        <c:lblAlgn val="ctr"/>
        <c:lblOffset val="100"/>
      </c:catAx>
      <c:valAx>
        <c:axId val="51216384"/>
        <c:scaling>
          <c:orientation val="minMax"/>
        </c:scaling>
        <c:axPos val="b"/>
        <c:majorGridlines/>
        <c:numFmt formatCode="General" sourceLinked="1"/>
        <c:tickLblPos val="nextTo"/>
        <c:crossAx val="47601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layout/>
    </c:title>
    <c:plotArea>
      <c:layout>
        <c:manualLayout>
          <c:layoutTarget val="inner"/>
          <c:xMode val="edge"/>
          <c:yMode val="edge"/>
          <c:x val="0.55296496792067651"/>
          <c:y val="0.16656761654793162"/>
          <c:w val="0.39769593904928585"/>
          <c:h val="0.73402105986751665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Профессиональные затруднения</c:v>
                </c:pt>
              </c:strCache>
            </c:strRef>
          </c:tx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Профессиональные обязанности не совпадают с возможностями</c:v>
                </c:pt>
                <c:pt idx="1">
                  <c:v>время</c:v>
                </c:pt>
                <c:pt idx="2">
                  <c:v>оснащение кабинета</c:v>
                </c:pt>
                <c:pt idx="3">
                  <c:v>составление программы</c:v>
                </c:pt>
                <c:pt idx="4">
                  <c:v>план урока</c:v>
                </c:pt>
                <c:pt idx="5">
                  <c:v>методическая литература</c:v>
                </c:pt>
                <c:pt idx="6">
                  <c:v>нет учебников</c:v>
                </c:pt>
                <c:pt idx="7">
                  <c:v>опыт работы</c:v>
                </c:pt>
                <c:pt idx="8">
                  <c:v>пример других ОУ</c:v>
                </c:pt>
                <c:pt idx="9">
                  <c:v>смена программы</c:v>
                </c:pt>
                <c:pt idx="10">
                  <c:v>практика работы</c:v>
                </c:pt>
                <c:pt idx="11">
                  <c:v>формирование УУД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</c:ser>
        <c:axId val="52969472"/>
        <c:axId val="52971008"/>
      </c:barChart>
      <c:catAx>
        <c:axId val="52969472"/>
        <c:scaling>
          <c:orientation val="minMax"/>
        </c:scaling>
        <c:axPos val="l"/>
        <c:tickLblPos val="nextTo"/>
        <c:crossAx val="52971008"/>
        <c:crosses val="autoZero"/>
        <c:auto val="1"/>
        <c:lblAlgn val="ctr"/>
        <c:lblOffset val="100"/>
      </c:catAx>
      <c:valAx>
        <c:axId val="52971008"/>
        <c:scaling>
          <c:orientation val="minMax"/>
        </c:scaling>
        <c:axPos val="b"/>
        <c:majorGridlines/>
        <c:numFmt formatCode="General" sourceLinked="1"/>
        <c:tickLblPos val="nextTo"/>
        <c:crossAx val="52969472"/>
        <c:crosses val="autoZero"/>
        <c:crossBetween val="between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Используемые источники для методической подготовки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курсы</c:v>
                </c:pt>
                <c:pt idx="1">
                  <c:v>интернет</c:v>
                </c:pt>
                <c:pt idx="2">
                  <c:v>телевидение</c:v>
                </c:pt>
                <c:pt idx="3">
                  <c:v>методическая литература</c:v>
                </c:pt>
                <c:pt idx="4">
                  <c:v>опыт коллег</c:v>
                </c:pt>
                <c:pt idx="5">
                  <c:v>ЦОР</c:v>
                </c:pt>
                <c:pt idx="6">
                  <c:v>не хватает источников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</c:v>
                </c:pt>
                <c:pt idx="1">
                  <c:v>15</c:v>
                </c:pt>
                <c:pt idx="2">
                  <c:v>1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1</c:v>
                </c:pt>
              </c:numCache>
            </c:numRef>
          </c:val>
        </c:ser>
        <c:axId val="52999296"/>
        <c:axId val="53000832"/>
      </c:barChart>
      <c:catAx>
        <c:axId val="52999296"/>
        <c:scaling>
          <c:orientation val="minMax"/>
        </c:scaling>
        <c:axPos val="l"/>
        <c:tickLblPos val="nextTo"/>
        <c:crossAx val="53000832"/>
        <c:crosses val="autoZero"/>
        <c:auto val="1"/>
        <c:lblAlgn val="ctr"/>
        <c:lblOffset val="100"/>
      </c:catAx>
      <c:valAx>
        <c:axId val="53000832"/>
        <c:scaling>
          <c:orientation val="minMax"/>
        </c:scaling>
        <c:axPos val="b"/>
        <c:majorGridlines/>
        <c:numFmt formatCode="General" sourceLinked="1"/>
        <c:tickLblPos val="nextTo"/>
        <c:crossAx val="529992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8"/>
  <c:chart>
    <c:title>
      <c:layout/>
    </c:title>
    <c:plotArea>
      <c:layout>
        <c:manualLayout>
          <c:layoutTarget val="inner"/>
          <c:xMode val="edge"/>
          <c:yMode val="edge"/>
          <c:x val="0.41907589676290496"/>
          <c:y val="0.25376984126984153"/>
          <c:w val="0.34387084426946679"/>
          <c:h val="0.6468188351456072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Действия по эффективному введению ФГОС</c:v>
                </c:pt>
              </c:strCache>
            </c:strRef>
          </c:tx>
          <c:dLbls>
            <c:showVal val="1"/>
          </c:dLbls>
          <c:cat>
            <c:strRef>
              <c:f>Лист1!$A$2:$A$11</c:f>
              <c:strCache>
                <c:ptCount val="10"/>
                <c:pt idx="0">
                  <c:v>никаких</c:v>
                </c:pt>
                <c:pt idx="1">
                  <c:v>познакомиться с опытом других ОУ</c:v>
                </c:pt>
                <c:pt idx="2">
                  <c:v>курсовая подготовка</c:v>
                </c:pt>
                <c:pt idx="3">
                  <c:v>практика</c:v>
                </c:pt>
                <c:pt idx="4">
                  <c:v>изучаю проблему</c:v>
                </c:pt>
                <c:pt idx="5">
                  <c:v>изучение литературы</c:v>
                </c:pt>
                <c:pt idx="6">
                  <c:v>самоконтроль</c:v>
                </c:pt>
                <c:pt idx="7">
                  <c:v>алгоритм изучения УУД</c:v>
                </c:pt>
                <c:pt idx="8">
                  <c:v>мониторинг сформированности УУД</c:v>
                </c:pt>
                <c:pt idx="9">
                  <c:v>рабочие программы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13</c:v>
                </c:pt>
                <c:pt idx="1">
                  <c:v>5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axId val="51354240"/>
        <c:axId val="51356032"/>
      </c:barChart>
      <c:catAx>
        <c:axId val="51354240"/>
        <c:scaling>
          <c:orientation val="minMax"/>
        </c:scaling>
        <c:axPos val="l"/>
        <c:tickLblPos val="nextTo"/>
        <c:crossAx val="51356032"/>
        <c:crosses val="autoZero"/>
        <c:auto val="1"/>
        <c:lblAlgn val="ctr"/>
        <c:lblOffset val="100"/>
      </c:catAx>
      <c:valAx>
        <c:axId val="51356032"/>
        <c:scaling>
          <c:orientation val="minMax"/>
        </c:scaling>
        <c:axPos val="b"/>
        <c:majorGridlines/>
        <c:numFmt formatCode="General" sourceLinked="1"/>
        <c:tickLblPos val="nextTo"/>
        <c:crossAx val="51354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421405657626161"/>
          <c:y val="0.14044463192101003"/>
          <c:w val="0.3109711286089239"/>
          <c:h val="0.11970566179227603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7.7954943132108503E-2"/>
          <c:y val="0.16567460317460317"/>
          <c:w val="0.74877879848352513"/>
          <c:h val="0.787698412698415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 - деятельный подход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Владеют умениями осуществлять системно - деятельностный подход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</c:v>
                </c:pt>
                <c:pt idx="1">
                  <c:v>11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Испытывают затруднения в организации самостоятельной деятельности учащихся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</c:v>
                </c:pt>
                <c:pt idx="1">
                  <c:v>11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Способны использовать опыт других учителей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Необходимость в повышении квалификации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</c:v>
                </c:pt>
                <c:pt idx="1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Затруднения в составлении рабочих программ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</c:v>
                </c:pt>
                <c:pt idx="1">
                  <c:v>13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Работать по новому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Проблемы в выборе средст и методов обучения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</c:v>
                </c:pt>
                <c:pt idx="1">
                  <c:v>14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анкетирования педагогов готовности перехода на ФГОС ООО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ПЕДСОВЕТ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9. Испытываете ли Вы проблемы с выбором методов обучения и умением сочетать методы, средства и формы обучения?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59632" y="2166937"/>
          <a:ext cx="5904656" cy="4142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10. Считаете ли Вы себя достаточно творческой личностью?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331640" y="2109787"/>
          <a:ext cx="5976664" cy="434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11. Чувствуете ли Вы в себе решительность и уверенность в том, что Вы преодолеете трудности при переходе на стандарты нового поколения?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619672" y="2271712"/>
          <a:ext cx="5688632" cy="418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12. Что необходимо Вам, как педагогу, для успешной работы в условиях нового стандарта? (перечислите)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27584" y="1828800"/>
          <a:ext cx="7704856" cy="48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13. Какие профессиональные затруднения при введении и реализации ФГОС Вы можете назвать?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67544" y="1828800"/>
          <a:ext cx="8064896" cy="47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smtClean="0"/>
              <a:t>14. Какими источниками информации Вы пользуетесь для методической подготовки к внедрению ФГОС?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27584" y="1828800"/>
          <a:ext cx="7704856" cy="46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15. Ваши действия по эффективному введению и внедрению ФГОС ООО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83568" y="1828800"/>
          <a:ext cx="7848872" cy="44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Рекомендации: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1. Обеспечить работу школьных методических  объединений учителей с целью решения указанных проблем реализации ФГОС ООО.</a:t>
            </a:r>
          </a:p>
          <a:p>
            <a:r>
              <a:rPr lang="ru-RU" dirty="0" smtClean="0"/>
              <a:t>2. Обеспечить формирование социального заказа на повышение квалификации, подготовку и переподготовку педагогических и руководящих работников ОУ.</a:t>
            </a:r>
          </a:p>
          <a:p>
            <a:r>
              <a:rPr lang="ru-RU" dirty="0" smtClean="0"/>
              <a:t>3. Проводить анализ деятельности школьных методических объединений по организации деятельности образовательных учреждений в условиях введения ФГОС ООО.</a:t>
            </a:r>
          </a:p>
          <a:p>
            <a:r>
              <a:rPr lang="ru-RU" dirty="0" smtClean="0"/>
              <a:t>4. Провести в ОУ инструктивно-методические совещания, семинары, консультации, мастер-классы, открытые уроки и занятия по проблемам перехода на ФГОС ООО для педагогических работников ОУ.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1. Достаточно ли Вы информированы о стандартах нового поколения и ознакомлены с нормативно правовой базой?</a:t>
            </a:r>
            <a:br>
              <a:rPr lang="ru-RU" sz="2400" b="1" dirty="0" smtClean="0"/>
            </a:br>
            <a:endParaRPr lang="ru-RU" sz="24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03648" y="2060848"/>
          <a:ext cx="640871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2. В чем суть системно - </a:t>
            </a:r>
            <a:r>
              <a:rPr lang="ru-RU" sz="2700" b="1" dirty="0" err="1" smtClean="0"/>
              <a:t>деятельностного</a:t>
            </a:r>
            <a:r>
              <a:rPr lang="ru-RU" sz="2700" b="1" dirty="0" smtClean="0"/>
              <a:t> подхода?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59632" y="1556792"/>
          <a:ext cx="684076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8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3. Владеете ли Вы умениями осуществлять системно -</a:t>
            </a:r>
            <a:r>
              <a:rPr lang="ru-RU" sz="2400" b="1" dirty="0" err="1" smtClean="0"/>
              <a:t>деятельностный</a:t>
            </a:r>
            <a:r>
              <a:rPr lang="ru-RU" sz="2400" b="1" dirty="0" smtClean="0"/>
              <a:t> подход в обучении?</a:t>
            </a:r>
            <a:br>
              <a:rPr lang="ru-RU" sz="2400" b="1" dirty="0" smtClean="0"/>
            </a:br>
            <a:endParaRPr lang="ru-RU" sz="2400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907704" y="1844824"/>
          <a:ext cx="554461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4. Испытываете ли Вы затруднения в овладении методологией организации самостоятельной творческой деятельности обучающихся?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763688" y="2105024"/>
          <a:ext cx="5688632" cy="4276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5. Способны ли Вы аккумулировать и использовать опыт творческой деятельности других учителей?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547664" y="2162174"/>
          <a:ext cx="5832648" cy="4003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6. Имеете ли Вы необходимость в повышении своего профессионального уровня в условиях перехода на ФГОС?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03648" y="2190750"/>
          <a:ext cx="6120680" cy="4118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smtClean="0"/>
              <a:t>7. Испытываете ли затруднения в составлении рабочих программ?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619672" y="2200274"/>
          <a:ext cx="6120679" cy="4037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8. Способны ли вы отказаться от стереотипов, преодолеть инерцию мышления и  использовать вариативность в педагогической деятельности?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691680" y="2190750"/>
          <a:ext cx="5544615" cy="404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</TotalTime>
  <Words>340</Words>
  <Application>Microsoft Office PowerPoint</Application>
  <PresentationFormat>Экран (4:3)</PresentationFormat>
  <Paragraphs>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Анализ анкетирования педагогов готовности перехода на ФГОС ООО</vt:lpstr>
      <vt:lpstr>1. Достаточно ли Вы информированы о стандартах нового поколения и ознакомлены с нормативно правовой базой? </vt:lpstr>
      <vt:lpstr>2. В чем суть системно - деятельностного подхода? </vt:lpstr>
      <vt:lpstr>3. Владеете ли Вы умениями осуществлять системно -деятельностный подход в обучении? </vt:lpstr>
      <vt:lpstr>4. Испытываете ли Вы затруднения в овладении методологией организации самостоятельной творческой деятельности обучающихся? </vt:lpstr>
      <vt:lpstr>5. Способны ли Вы аккумулировать и использовать опыт творческой деятельности других учителей? </vt:lpstr>
      <vt:lpstr>6. Имеете ли Вы необходимость в повышении своего профессионального уровня в условиях перехода на ФГОС? </vt:lpstr>
      <vt:lpstr>7. Испытываете ли затруднения в составлении рабочих программ? </vt:lpstr>
      <vt:lpstr>8. Способны ли вы отказаться от стереотипов, преодолеть инерцию мышления и  использовать вариативность в педагогической деятельности? </vt:lpstr>
      <vt:lpstr>9. Испытываете ли Вы проблемы с выбором методов обучения и умением сочетать методы, средства и формы обучения? </vt:lpstr>
      <vt:lpstr>10. Считаете ли Вы себя достаточно творческой личностью? </vt:lpstr>
      <vt:lpstr>11. Чувствуете ли Вы в себе решительность и уверенность в том, что Вы преодолеете трудности при переходе на стандарты нового поколения? </vt:lpstr>
      <vt:lpstr>12. Что необходимо Вам, как педагогу, для успешной работы в условиях нового стандарта? (перечислите) </vt:lpstr>
      <vt:lpstr>13. Какие профессиональные затруднения при введении и реализации ФГОС Вы можете назвать? </vt:lpstr>
      <vt:lpstr>14. Какими источниками информации Вы пользуетесь для методической подготовки к внедрению ФГОС? </vt:lpstr>
      <vt:lpstr>15. Ваши действия по эффективному введению и внедрению ФГОС ООО </vt:lpstr>
      <vt:lpstr>Рекомендации: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анкетирования педагогов готовности перехода на ФГОС ООО</dc:title>
  <dc:creator>завуч</dc:creator>
  <cp:lastModifiedBy>завуч</cp:lastModifiedBy>
  <cp:revision>7</cp:revision>
  <dcterms:created xsi:type="dcterms:W3CDTF">2014-12-24T06:22:35Z</dcterms:created>
  <dcterms:modified xsi:type="dcterms:W3CDTF">2015-04-01T06:41:32Z</dcterms:modified>
</cp:coreProperties>
</file>